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nva Sans" panose="020B0503030501040103" pitchFamily="34" charset="0"/>
      <p:regular r:id="rId21"/>
    </p:embeddedFont>
    <p:embeddedFont>
      <p:font typeface="Canva Sans Bold" panose="020B0803030501040103" pitchFamily="34" charset="0"/>
      <p:regular r:id="rId22"/>
      <p:bold r:id="rId23"/>
    </p:embeddedFont>
    <p:embeddedFont>
      <p:font typeface="League Spartan" pitchFamily="2" charset="77"/>
      <p:regular r:id="rId24"/>
      <p:bold r:id="rId25"/>
    </p:embeddedFont>
    <p:embeddedFont>
      <p:font typeface="Poppins" pitchFamily="2" charset="77"/>
      <p:regular r:id="rId26"/>
      <p:bold r:id="rId27"/>
      <p:italic r:id="rId28"/>
      <p:boldItalic r:id="rId29"/>
    </p:embeddedFont>
    <p:embeddedFont>
      <p:font typeface="Poppins Bold" pitchFamily="2" charset="77"/>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7" autoAdjust="0"/>
    <p:restoredTop sz="94628" autoAdjust="0"/>
  </p:normalViewPr>
  <p:slideViewPr>
    <p:cSldViewPr>
      <p:cViewPr varScale="1">
        <p:scale>
          <a:sx n="93" d="100"/>
          <a:sy n="93" d="100"/>
        </p:scale>
        <p:origin x="616"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 Context Protocol (MCP) is an open protocol that enables seamless integration between LLM applications and external data sources and tools. Whether you’re building an AI-powered IDE, enhancing a chat interface, or creating custom AI workflows, MCP provides a standardized way to connect LLMs with the context they need.</a:t>
            </a:r>
          </a:p>
          <a:p>
            <a:endParaRPr lang="en-US"/>
          </a:p>
          <a:p>
            <a:r>
              <a:rPr lang="en-US"/>
              <a:t>"MCP is what makes AI actually useful for real apps" thats a big claim right. We will see if that's actually true.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Threat model can be distributed the boundaries into three layers.</a:t>
            </a:r>
          </a:p>
          <a:p>
            <a:endParaRPr lang="en-US"/>
          </a:p>
          <a:p>
            <a:r>
              <a:rPr lang="en-US"/>
              <a:t>1. First is the external boundaries End User - LLM</a:t>
            </a:r>
          </a:p>
          <a:p>
            <a:endParaRPr lang="en-US"/>
          </a:p>
          <a:p>
            <a:r>
              <a:rPr lang="en-US"/>
              <a:t>2. Second boundaries is AI to MCP i.e. MCP Client to transport Layer to MCP Server</a:t>
            </a:r>
          </a:p>
          <a:p>
            <a:endParaRPr lang="en-US"/>
          </a:p>
          <a:p>
            <a:r>
              <a:rPr lang="en-US"/>
              <a:t>3. Third layer is MCP Server to our systems i.e. API, Databases, 3rd party APIs.</a:t>
            </a:r>
          </a:p>
          <a:p>
            <a:endParaRPr lang="en-US"/>
          </a:p>
          <a:p>
            <a:r>
              <a:rPr lang="en-US"/>
              <a:t>This is end user interacting with LLMs. If we integrate our MCP server with VsCode, Cursor etc.</a:t>
            </a:r>
          </a:p>
          <a:p>
            <a:r>
              <a:rPr lang="en-US"/>
              <a:t>These are some threats that can happen.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Agentic AI is revolutionary as part of Gen AI on top on LLMs that came into existence. Now think about a task you want to achieve as a part of agentic AI like read emails, parse the email or schedule in calendar or send emails based on incoming leads. You can have the agentic AI template developed but the integration that we would do LLM SDK differs from each provider. Example they way Open AI would communicate with these internal resources was different than how Anthropic would do. That caused a M*N integration problem.  </a:t>
            </a:r>
          </a:p>
          <a:p>
            <a:endParaRPr lang="en-US"/>
          </a:p>
          <a:p>
            <a:r>
              <a:rPr lang="en-US"/>
              <a:t>This created lot of problem managing custom codes with each LLMs or even making changes to underline resources needed change in LLM.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That's where MCP came as a standard protocol released in November 2024. So, not even a year old in it infancy stage to solve the M*N problem with M+N integrations. Irrespective of LLM provider MCP provided a standard protocol will that help this integration possible.</a:t>
            </a:r>
          </a:p>
          <a:p>
            <a:endParaRPr lang="en-US"/>
          </a:p>
          <a:p>
            <a:r>
              <a:rPr lang="en-US"/>
              <a:t>Even if the underlying assets changes or DB fields or mapping changes doesn't require LLM to change.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User in this case can be a human interacting with a chatbot or claude desktop or VSCode.</a:t>
            </a:r>
          </a:p>
          <a:p>
            <a:endParaRPr lang="en-US"/>
          </a:p>
          <a:p>
            <a:r>
              <a:rPr lang="en-US"/>
              <a:t>Host application is the Claude desktop or cursor that orchestrates flow between user request, LLM, tools</a:t>
            </a:r>
          </a:p>
          <a:p>
            <a:endParaRPr lang="en-US"/>
          </a:p>
          <a:p>
            <a:r>
              <a:rPr lang="en-US"/>
              <a:t>Client are the protocol handler that maintain 1 to 1 connection per server and manages capabilities  that are provided by MCP Servers like discovery, invocation. We will talk more on these.</a:t>
            </a:r>
          </a:p>
          <a:p>
            <a:endParaRPr lang="en-US"/>
          </a:p>
          <a:p>
            <a:r>
              <a:rPr lang="en-US"/>
              <a:t>Server is the MCP server we will be building today. Which acts as a proxy and enables access to underlying tools, resources and prompts to our LLMs. We will learn them in details.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Tools are the internal resources like API, 3rd party APIs which LLM can use to perform both read and write operations. Think them as "hands" of your AI.</a:t>
            </a:r>
          </a:p>
          <a:p>
            <a:endParaRPr lang="en-US"/>
          </a:p>
          <a:p>
            <a:r>
              <a:rPr lang="en-US"/>
              <a:t>Resources are read-only data. It could be pieces of data that our system exposes it can be a file exposed via URI or a DB records. Think them as "eyes" that let AI see your data.</a:t>
            </a:r>
          </a:p>
          <a:p>
            <a:endParaRPr lang="en-US"/>
          </a:p>
          <a:p>
            <a:r>
              <a:rPr lang="en-US"/>
              <a:t>Prompts and Sampling are both executed in the server side. These are useful when your MCP Server has capabilities to run LLMs. Prompts are something that talks about "what to say". It will make the user task easier by guiding next. We are not going to cover prompts in our session. This will be some advanced topic to learn.</a:t>
            </a:r>
          </a:p>
          <a:p>
            <a:endParaRPr lang="en-US"/>
          </a:p>
          <a:p>
            <a:r>
              <a:rPr lang="en-US"/>
              <a:t>Sampling is server-initiated LLM requests. When your tools need to think for themselves. Example - Suppose you have a create user tool. Now your LLM can generate context for user to take action like if user wants to create a random user or any specific user characteristics.</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Application layer are the four pillar or primitives that we learned.</a:t>
            </a:r>
          </a:p>
          <a:p>
            <a:endParaRPr lang="en-US"/>
          </a:p>
          <a:p>
            <a:r>
              <a:rPr lang="en-US"/>
              <a:t>Protocol layer : This is the protocol define the data exchange between client and server. It follows Json RPC 2.0 format.</a:t>
            </a:r>
          </a:p>
          <a:p>
            <a:endParaRPr lang="en-US"/>
          </a:p>
          <a:p>
            <a:r>
              <a:rPr lang="en-US"/>
              <a:t>Transport Layer : That defines where you want to deploy your MCP. If your MCP is running in your local then use stdio, if MCP is deployed remote like docker in ECS then use streamable http. </a:t>
            </a:r>
          </a:p>
          <a:p>
            <a:r>
              <a:rPr lang="en-US"/>
              <a:t>When MCP was release first came SSE was used but now it's deprecated due to it's limitations like connection over-head. I think with latest MCP release they still provide backward compatibility but if you are creating new MCP server don't use SSE.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MCP is a stateful protocol that requires lifecycle management. The purpose of lifecycle management is to negotiate the capabilities that both client and server support.</a:t>
            </a:r>
          </a:p>
          <a:p>
            <a:endParaRPr lang="en-US"/>
          </a:p>
          <a:p>
            <a:r>
              <a:rPr lang="en-US"/>
              <a:t>1. Initialization Phase:</a:t>
            </a:r>
          </a:p>
          <a:p>
            <a:endParaRPr lang="en-US"/>
          </a:p>
          <a:p>
            <a:r>
              <a:rPr lang="en-US"/>
              <a:t>Client sends the Initialization request with the protocol version it supports along with client info and other metadata.</a:t>
            </a:r>
          </a:p>
          <a:p>
            <a:r>
              <a:rPr lang="en-US"/>
              <a:t>Then, server responses with it's version capabilities and what metadata. </a:t>
            </a:r>
          </a:p>
          <a:p>
            <a:r>
              <a:rPr lang="en-US"/>
              <a:t>This prevents communication errors that could occur when different versions attempt to interact. If a mutually compatible version is not negotiated, the connection is terminated.</a:t>
            </a:r>
          </a:p>
          <a:p>
            <a:endParaRPr lang="en-US"/>
          </a:p>
          <a:p>
            <a:r>
              <a:rPr lang="en-US"/>
              <a:t>The capabilities object allows each party to declare what features they support.</a:t>
            </a:r>
          </a:p>
          <a:p>
            <a:endParaRPr lang="en-US"/>
          </a:p>
          <a:p>
            <a:r>
              <a:rPr lang="en-US"/>
              <a:t>The clientInfo and serverInfo objects provide identification and versioning information for debugging and compatibility purposes.</a:t>
            </a:r>
          </a:p>
          <a:p>
            <a:endParaRPr lang="en-US"/>
          </a:p>
          <a:p>
            <a:r>
              <a:rPr lang="en-US"/>
              <a:t>2. Discovery Phase - </a:t>
            </a:r>
          </a:p>
          <a:p>
            <a:r>
              <a:rPr lang="en-US"/>
              <a:t>Now that the connection is established, the client can discover available tools by sending a tools/list request. </a:t>
            </a:r>
          </a:p>
          <a:p>
            <a:endParaRPr lang="en-US"/>
          </a:p>
          <a:p>
            <a:r>
              <a:rPr lang="en-US"/>
              <a:t>This request is fundamental to MCP’s tool discovery mechanism — it allows clients to understand what tools are available on the server before attempting to use them.</a:t>
            </a:r>
          </a:p>
          <a:p>
            <a:endParaRPr lang="en-US"/>
          </a:p>
          <a:p>
            <a:r>
              <a:rPr lang="en-US"/>
              <a:t>How This Works in AI Applications</a:t>
            </a:r>
          </a:p>
          <a:p>
            <a:endParaRPr lang="en-US"/>
          </a:p>
          <a:p>
            <a:r>
              <a:rPr lang="en-US"/>
              <a:t>The AI application fetches available tools from all connected MCP servers and combines them into a unified tool registry that the language model can access. This allows the LLM to understand what actions it can perform and automatically generates the appropriate tool calls during conversations.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Execution Phase:</a:t>
            </a:r>
          </a:p>
          <a:p>
            <a:endParaRPr lang="en-US"/>
          </a:p>
          <a:p>
            <a:r>
              <a:rPr lang="en-US"/>
              <a:t>The client can invoke the tool that are discovered with proper arguments using the tools/call method.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grpSp>
        <p:nvGrpSpPr>
          <p:cNvPr id="2" name="Group 2"/>
          <p:cNvGrpSpPr/>
          <p:nvPr/>
        </p:nvGrpSpPr>
        <p:grpSpPr>
          <a:xfrm>
            <a:off x="3715379" y="7243521"/>
            <a:ext cx="5056624" cy="939012"/>
            <a:chOff x="0" y="0"/>
            <a:chExt cx="2188484" cy="406400"/>
          </a:xfrm>
        </p:grpSpPr>
        <p:sp>
          <p:nvSpPr>
            <p:cNvPr id="3" name="Freeform 3"/>
            <p:cNvSpPr/>
            <p:nvPr/>
          </p:nvSpPr>
          <p:spPr>
            <a:xfrm>
              <a:off x="0" y="0"/>
              <a:ext cx="2188483" cy="406400"/>
            </a:xfrm>
            <a:custGeom>
              <a:avLst/>
              <a:gdLst/>
              <a:ahLst/>
              <a:cxnLst/>
              <a:rect l="l" t="t" r="r" b="b"/>
              <a:pathLst>
                <a:path w="2188483" h="406400">
                  <a:moveTo>
                    <a:pt x="1985283" y="0"/>
                  </a:moveTo>
                  <a:cubicBezTo>
                    <a:pt x="2097508" y="0"/>
                    <a:pt x="2188483" y="90976"/>
                    <a:pt x="2188483" y="203200"/>
                  </a:cubicBezTo>
                  <a:cubicBezTo>
                    <a:pt x="2188483" y="315424"/>
                    <a:pt x="2097508" y="406400"/>
                    <a:pt x="198528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gradFill>
                <a:gsLst>
                  <a:gs pos="0">
                    <a:srgbClr val="0A1A30">
                      <a:alpha val="100000"/>
                    </a:srgbClr>
                  </a:gs>
                  <a:gs pos="100000">
                    <a:srgbClr val="25FBF5">
                      <a:alpha val="100000"/>
                    </a:srgbClr>
                  </a:gs>
                </a:gsLst>
                <a:lin ang="0"/>
              </a:gradFill>
              <a:prstDash val="solid"/>
              <a:miter/>
            </a:ln>
          </p:spPr>
          <p:txBody>
            <a:bodyPr/>
            <a:lstStyle/>
            <a:p>
              <a:endParaRPr lang="en-US"/>
            </a:p>
          </p:txBody>
        </p:sp>
        <p:sp>
          <p:nvSpPr>
            <p:cNvPr id="4" name="TextBox 4"/>
            <p:cNvSpPr txBox="1"/>
            <p:nvPr/>
          </p:nvSpPr>
          <p:spPr>
            <a:xfrm>
              <a:off x="0" y="-38100"/>
              <a:ext cx="2188484"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81100" y="7243521"/>
            <a:ext cx="4173086" cy="939012"/>
            <a:chOff x="0" y="0"/>
            <a:chExt cx="1806092" cy="406400"/>
          </a:xfrm>
        </p:grpSpPr>
        <p:sp>
          <p:nvSpPr>
            <p:cNvPr id="6" name="Freeform 6"/>
            <p:cNvSpPr/>
            <p:nvPr/>
          </p:nvSpPr>
          <p:spPr>
            <a:xfrm>
              <a:off x="0" y="0"/>
              <a:ext cx="1806092" cy="406400"/>
            </a:xfrm>
            <a:custGeom>
              <a:avLst/>
              <a:gdLst/>
              <a:ahLst/>
              <a:cxnLst/>
              <a:rect l="l" t="t" r="r" b="b"/>
              <a:pathLst>
                <a:path w="1806092" h="406400">
                  <a:moveTo>
                    <a:pt x="1602892" y="0"/>
                  </a:moveTo>
                  <a:cubicBezTo>
                    <a:pt x="1715117" y="0"/>
                    <a:pt x="1806092" y="90976"/>
                    <a:pt x="1806092" y="203200"/>
                  </a:cubicBezTo>
                  <a:cubicBezTo>
                    <a:pt x="1806092" y="315424"/>
                    <a:pt x="1715117" y="406400"/>
                    <a:pt x="1602892" y="406400"/>
                  </a:cubicBezTo>
                  <a:lnTo>
                    <a:pt x="203200" y="406400"/>
                  </a:lnTo>
                  <a:cubicBezTo>
                    <a:pt x="90976" y="406400"/>
                    <a:pt x="0" y="315424"/>
                    <a:pt x="0" y="203200"/>
                  </a:cubicBezTo>
                  <a:cubicBezTo>
                    <a:pt x="0" y="90976"/>
                    <a:pt x="90976" y="0"/>
                    <a:pt x="203200" y="0"/>
                  </a:cubicBezTo>
                  <a:close/>
                </a:path>
              </a:pathLst>
            </a:custGeom>
            <a:gradFill rotWithShape="1">
              <a:gsLst>
                <a:gs pos="0">
                  <a:srgbClr val="16CDC8">
                    <a:alpha val="100000"/>
                  </a:srgbClr>
                </a:gs>
                <a:gs pos="100000">
                  <a:srgbClr val="0A1A30">
                    <a:alpha val="100000"/>
                  </a:srgbClr>
                </a:gs>
              </a:gsLst>
              <a:lin ang="0"/>
            </a:gradFill>
            <a:ln w="9525" cap="sq">
              <a:solidFill>
                <a:srgbClr val="25FBF5"/>
              </a:solidFill>
              <a:prstDash val="solid"/>
              <a:miter/>
            </a:ln>
          </p:spPr>
          <p:txBody>
            <a:bodyPr/>
            <a:lstStyle/>
            <a:p>
              <a:endParaRPr lang="en-US"/>
            </a:p>
          </p:txBody>
        </p:sp>
        <p:sp>
          <p:nvSpPr>
            <p:cNvPr id="7" name="TextBox 7"/>
            <p:cNvSpPr txBox="1"/>
            <p:nvPr/>
          </p:nvSpPr>
          <p:spPr>
            <a:xfrm>
              <a:off x="0" y="-38100"/>
              <a:ext cx="1806092" cy="444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15303" y="3059378"/>
            <a:ext cx="9459138" cy="2089150"/>
          </a:xfrm>
          <a:prstGeom prst="rect">
            <a:avLst/>
          </a:prstGeom>
        </p:spPr>
        <p:txBody>
          <a:bodyPr lIns="0" tIns="0" rIns="0" bIns="0" rtlCol="0" anchor="t">
            <a:spAutoFit/>
          </a:bodyPr>
          <a:lstStyle/>
          <a:p>
            <a:pPr marL="0" lvl="0" indent="0" algn="l">
              <a:lnSpc>
                <a:spcPts val="5599"/>
              </a:lnSpc>
              <a:spcBef>
                <a:spcPct val="0"/>
              </a:spcBef>
            </a:pPr>
            <a:r>
              <a:rPr lang="en-US" sz="3999" dirty="0">
                <a:solidFill>
                  <a:srgbClr val="25FBF5"/>
                </a:solidFill>
                <a:latin typeface="League Spartan"/>
                <a:ea typeface="League Spartan"/>
                <a:cs typeface="League Spartan"/>
                <a:sym typeface="League Spartan"/>
              </a:rPr>
              <a:t>Model Cont</a:t>
            </a:r>
            <a:r>
              <a:rPr lang="en-US" sz="3999" b="1" u="none" strike="noStrike" dirty="0">
                <a:solidFill>
                  <a:srgbClr val="25FBF5"/>
                </a:solidFill>
                <a:latin typeface="League Spartan"/>
                <a:ea typeface="League Spartan"/>
                <a:cs typeface="League Spartan"/>
                <a:sym typeface="League Spartan"/>
              </a:rPr>
              <a:t>ext Protocol (MCP): Building Secure, Scalable AI Integrations</a:t>
            </a:r>
          </a:p>
        </p:txBody>
      </p:sp>
      <p:sp>
        <p:nvSpPr>
          <p:cNvPr id="9" name="TextBox 9"/>
          <p:cNvSpPr txBox="1"/>
          <p:nvPr/>
        </p:nvSpPr>
        <p:spPr>
          <a:xfrm>
            <a:off x="5552176" y="7450617"/>
            <a:ext cx="3004927" cy="458144"/>
          </a:xfrm>
          <a:prstGeom prst="rect">
            <a:avLst/>
          </a:prstGeom>
        </p:spPr>
        <p:txBody>
          <a:bodyPr lIns="0" tIns="0" rIns="0" bIns="0" rtlCol="0" anchor="t">
            <a:spAutoFit/>
          </a:bodyPr>
          <a:lstStyle/>
          <a:p>
            <a:pPr algn="l">
              <a:lnSpc>
                <a:spcPts val="3622"/>
              </a:lnSpc>
              <a:spcBef>
                <a:spcPct val="0"/>
              </a:spcBef>
            </a:pPr>
            <a:r>
              <a:rPr lang="en-US" sz="2587" b="1" spc="181">
                <a:solidFill>
                  <a:srgbClr val="FFFFFF"/>
                </a:solidFill>
                <a:latin typeface="Poppins Bold"/>
                <a:ea typeface="Poppins Bold"/>
                <a:cs typeface="Poppins Bold"/>
                <a:sym typeface="Poppins Bold"/>
              </a:rPr>
              <a:t>Diptiman Mitra</a:t>
            </a:r>
          </a:p>
        </p:txBody>
      </p:sp>
      <p:sp>
        <p:nvSpPr>
          <p:cNvPr id="10" name="TextBox 10"/>
          <p:cNvSpPr txBox="1"/>
          <p:nvPr/>
        </p:nvSpPr>
        <p:spPr>
          <a:xfrm>
            <a:off x="1739037" y="7431567"/>
            <a:ext cx="3205965" cy="510214"/>
          </a:xfrm>
          <a:prstGeom prst="rect">
            <a:avLst/>
          </a:prstGeom>
        </p:spPr>
        <p:txBody>
          <a:bodyPr lIns="0" tIns="0" rIns="0" bIns="0" rtlCol="0" anchor="t">
            <a:spAutoFit/>
          </a:bodyPr>
          <a:lstStyle/>
          <a:p>
            <a:pPr algn="l">
              <a:lnSpc>
                <a:spcPts val="3902"/>
              </a:lnSpc>
              <a:spcBef>
                <a:spcPct val="0"/>
              </a:spcBef>
            </a:pPr>
            <a:r>
              <a:rPr lang="en-US" sz="2787" spc="195">
                <a:solidFill>
                  <a:srgbClr val="FFFFFF"/>
                </a:solidFill>
                <a:latin typeface="Poppins"/>
                <a:ea typeface="Poppins"/>
                <a:cs typeface="Poppins"/>
                <a:sym typeface="Poppins"/>
              </a:rPr>
              <a:t>Presented By</a:t>
            </a:r>
          </a:p>
        </p:txBody>
      </p:sp>
      <p:grpSp>
        <p:nvGrpSpPr>
          <p:cNvPr id="11" name="Group 2">
            <a:extLst>
              <a:ext uri="{FF2B5EF4-FFF2-40B4-BE49-F238E27FC236}">
                <a16:creationId xmlns:a16="http://schemas.microsoft.com/office/drawing/2014/main" id="{1210EAAE-B4C6-2D0E-7E43-652DE6F2F84D}"/>
              </a:ext>
            </a:extLst>
          </p:cNvPr>
          <p:cNvGrpSpPr/>
          <p:nvPr/>
        </p:nvGrpSpPr>
        <p:grpSpPr>
          <a:xfrm>
            <a:off x="10410754" y="0"/>
            <a:ext cx="7857193" cy="10287000"/>
            <a:chOff x="0" y="0"/>
            <a:chExt cx="1217285" cy="1593725"/>
          </a:xfrm>
        </p:grpSpPr>
        <p:sp>
          <p:nvSpPr>
            <p:cNvPr id="12" name="Freeform 3">
              <a:extLst>
                <a:ext uri="{FF2B5EF4-FFF2-40B4-BE49-F238E27FC236}">
                  <a16:creationId xmlns:a16="http://schemas.microsoft.com/office/drawing/2014/main" id="{C1AE39F6-CB13-D9B5-36B3-542903B8DDD7}"/>
                </a:ext>
              </a:extLst>
            </p:cNvPr>
            <p:cNvSpPr/>
            <p:nvPr/>
          </p:nvSpPr>
          <p:spPr>
            <a:xfrm>
              <a:off x="0" y="0"/>
              <a:ext cx="1217285" cy="1593725"/>
            </a:xfrm>
            <a:custGeom>
              <a:avLst/>
              <a:gdLst/>
              <a:ahLst/>
              <a:cxnLst/>
              <a:rect l="l" t="t" r="r" b="b"/>
              <a:pathLst>
                <a:path w="1217285" h="1593725">
                  <a:moveTo>
                    <a:pt x="0" y="0"/>
                  </a:moveTo>
                  <a:lnTo>
                    <a:pt x="1217285" y="0"/>
                  </a:lnTo>
                  <a:lnTo>
                    <a:pt x="1217285" y="1593725"/>
                  </a:lnTo>
                  <a:lnTo>
                    <a:pt x="0" y="1593725"/>
                  </a:lnTo>
                  <a:close/>
                </a:path>
              </a:pathLst>
            </a:custGeom>
            <a:blipFill>
              <a:blip r:embed="rId2"/>
              <a:stretch>
                <a:fillRect l="-66377" r="-66377"/>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Freeform 2"/>
          <p:cNvSpPr/>
          <p:nvPr/>
        </p:nvSpPr>
        <p:spPr>
          <a:xfrm>
            <a:off x="1134570" y="3582098"/>
            <a:ext cx="16124730" cy="1169043"/>
          </a:xfrm>
          <a:custGeom>
            <a:avLst/>
            <a:gdLst/>
            <a:ahLst/>
            <a:cxnLst/>
            <a:rect l="l" t="t" r="r" b="b"/>
            <a:pathLst>
              <a:path w="16124730" h="1169043">
                <a:moveTo>
                  <a:pt x="0" y="0"/>
                </a:moveTo>
                <a:lnTo>
                  <a:pt x="16124730" y="0"/>
                </a:lnTo>
                <a:lnTo>
                  <a:pt x="16124730" y="1169043"/>
                </a:lnTo>
                <a:lnTo>
                  <a:pt x="0" y="1169043"/>
                </a:lnTo>
                <a:lnTo>
                  <a:pt x="0" y="0"/>
                </a:lnTo>
                <a:close/>
              </a:path>
            </a:pathLst>
          </a:custGeom>
          <a:blipFill>
            <a:blip r:embed="rId3"/>
            <a:stretch>
              <a:fillRect/>
            </a:stretch>
          </a:blipFill>
        </p:spPr>
        <p:txBody>
          <a:bodyPr/>
          <a:lstStyle/>
          <a:p>
            <a:endParaRPr lang="en-US"/>
          </a:p>
        </p:txBody>
      </p:sp>
      <p:sp>
        <p:nvSpPr>
          <p:cNvPr id="3" name="Freeform 3"/>
          <p:cNvSpPr/>
          <p:nvPr/>
        </p:nvSpPr>
        <p:spPr>
          <a:xfrm>
            <a:off x="1028700" y="5773031"/>
            <a:ext cx="14794629" cy="4105510"/>
          </a:xfrm>
          <a:custGeom>
            <a:avLst/>
            <a:gdLst/>
            <a:ahLst/>
            <a:cxnLst/>
            <a:rect l="l" t="t" r="r" b="b"/>
            <a:pathLst>
              <a:path w="14794629" h="4105510">
                <a:moveTo>
                  <a:pt x="0" y="0"/>
                </a:moveTo>
                <a:lnTo>
                  <a:pt x="14794629" y="0"/>
                </a:lnTo>
                <a:lnTo>
                  <a:pt x="14794629" y="4105510"/>
                </a:lnTo>
                <a:lnTo>
                  <a:pt x="0" y="410551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962025"/>
            <a:ext cx="12050991"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MCP Lifecycle Management / Message Flow Sequence </a:t>
            </a:r>
          </a:p>
        </p:txBody>
      </p:sp>
      <p:sp>
        <p:nvSpPr>
          <p:cNvPr id="5" name="TextBox 5"/>
          <p:cNvSpPr txBox="1"/>
          <p:nvPr/>
        </p:nvSpPr>
        <p:spPr>
          <a:xfrm>
            <a:off x="407968" y="2581401"/>
            <a:ext cx="15630599" cy="1292810"/>
          </a:xfrm>
          <a:prstGeom prst="rect">
            <a:avLst/>
          </a:prstGeom>
        </p:spPr>
        <p:txBody>
          <a:bodyPr lIns="0" tIns="0" rIns="0" bIns="0" rtlCol="0" anchor="t">
            <a:spAutoFit/>
          </a:bodyPr>
          <a:lstStyle/>
          <a:p>
            <a:pPr marL="513841" lvl="1" indent="-256921" algn="l">
              <a:lnSpc>
                <a:spcPts val="5426"/>
              </a:lnSpc>
              <a:buAutoNum type="arabicPeriod"/>
            </a:pPr>
            <a:r>
              <a:rPr lang="en-US" sz="2379">
                <a:solidFill>
                  <a:srgbClr val="25FBF5"/>
                </a:solidFill>
                <a:latin typeface="Canva Sans"/>
                <a:ea typeface="Canva Sans"/>
                <a:cs typeface="Canva Sans"/>
                <a:sym typeface="Canva Sans"/>
              </a:rPr>
              <a:t>Initialization Phase: MCP begins with lifecycle management through a capability negotiation handshake. </a:t>
            </a:r>
          </a:p>
          <a:p>
            <a:pPr algn="l">
              <a:lnSpc>
                <a:spcPts val="5426"/>
              </a:lnSpc>
            </a:pPr>
            <a:endParaRPr lang="en-US" sz="2379">
              <a:solidFill>
                <a:srgbClr val="25FBF5"/>
              </a:solidFill>
              <a:latin typeface="Canva Sans"/>
              <a:ea typeface="Canva Sans"/>
              <a:cs typeface="Canva Sans"/>
              <a:sym typeface="Canva Sans"/>
            </a:endParaRPr>
          </a:p>
        </p:txBody>
      </p:sp>
      <p:sp>
        <p:nvSpPr>
          <p:cNvPr id="6" name="TextBox 6"/>
          <p:cNvSpPr txBox="1"/>
          <p:nvPr/>
        </p:nvSpPr>
        <p:spPr>
          <a:xfrm>
            <a:off x="642704" y="4895850"/>
            <a:ext cx="17220679" cy="1293457"/>
          </a:xfrm>
          <a:prstGeom prst="rect">
            <a:avLst/>
          </a:prstGeom>
        </p:spPr>
        <p:txBody>
          <a:bodyPr lIns="0" tIns="0" rIns="0" bIns="0" rtlCol="0" anchor="t">
            <a:spAutoFit/>
          </a:bodyPr>
          <a:lstStyle/>
          <a:p>
            <a:pPr algn="l">
              <a:lnSpc>
                <a:spcPts val="5415"/>
              </a:lnSpc>
            </a:pPr>
            <a:r>
              <a:rPr lang="en-US" sz="2375">
                <a:solidFill>
                  <a:srgbClr val="25FBF5"/>
                </a:solidFill>
                <a:latin typeface="Canva Sans"/>
                <a:ea typeface="Canva Sans"/>
                <a:cs typeface="Canva Sans"/>
                <a:sym typeface="Canva Sans"/>
              </a:rPr>
              <a:t>2. Discovery Phase: Allows clients to understand what tools are available on the server before attempting to use them. </a:t>
            </a:r>
          </a:p>
          <a:p>
            <a:pPr algn="l">
              <a:lnSpc>
                <a:spcPts val="5415"/>
              </a:lnSpc>
            </a:pPr>
            <a:endParaRPr lang="en-US" sz="2375">
              <a:solidFill>
                <a:srgbClr val="25FBF5"/>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12050991"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MCP Lifecycle Management / Message Flow Sequence </a:t>
            </a:r>
          </a:p>
        </p:txBody>
      </p:sp>
      <p:sp>
        <p:nvSpPr>
          <p:cNvPr id="3" name="TextBox 3"/>
          <p:cNvSpPr txBox="1"/>
          <p:nvPr/>
        </p:nvSpPr>
        <p:spPr>
          <a:xfrm>
            <a:off x="533660" y="2160866"/>
            <a:ext cx="11907515" cy="1293457"/>
          </a:xfrm>
          <a:prstGeom prst="rect">
            <a:avLst/>
          </a:prstGeom>
        </p:spPr>
        <p:txBody>
          <a:bodyPr lIns="0" tIns="0" rIns="0" bIns="0" rtlCol="0" anchor="t">
            <a:spAutoFit/>
          </a:bodyPr>
          <a:lstStyle/>
          <a:p>
            <a:pPr algn="l">
              <a:lnSpc>
                <a:spcPts val="5415"/>
              </a:lnSpc>
            </a:pPr>
            <a:r>
              <a:rPr lang="en-US" sz="2375">
                <a:solidFill>
                  <a:srgbClr val="25FBF5"/>
                </a:solidFill>
                <a:latin typeface="Canva Sans"/>
                <a:ea typeface="Canva Sans"/>
                <a:cs typeface="Canva Sans"/>
                <a:sym typeface="Canva Sans"/>
              </a:rPr>
              <a:t>3. Execution Phase: The client can now execute a tool using the tools/call method. </a:t>
            </a:r>
          </a:p>
          <a:p>
            <a:pPr algn="l">
              <a:lnSpc>
                <a:spcPts val="5415"/>
              </a:lnSpc>
            </a:pPr>
            <a:endParaRPr lang="en-US" sz="2375">
              <a:solidFill>
                <a:srgbClr val="25FBF5"/>
              </a:solidFill>
              <a:latin typeface="Canva Sans"/>
              <a:ea typeface="Canva Sans"/>
              <a:cs typeface="Canva Sans"/>
              <a:sym typeface="Canva Sans"/>
            </a:endParaRPr>
          </a:p>
        </p:txBody>
      </p:sp>
      <p:sp>
        <p:nvSpPr>
          <p:cNvPr id="4" name="Freeform 4"/>
          <p:cNvSpPr/>
          <p:nvPr/>
        </p:nvSpPr>
        <p:spPr>
          <a:xfrm>
            <a:off x="836788" y="3215644"/>
            <a:ext cx="14791184" cy="3568373"/>
          </a:xfrm>
          <a:custGeom>
            <a:avLst/>
            <a:gdLst/>
            <a:ahLst/>
            <a:cxnLst/>
            <a:rect l="l" t="t" r="r" b="b"/>
            <a:pathLst>
              <a:path w="14791184" h="3568373">
                <a:moveTo>
                  <a:pt x="0" y="0"/>
                </a:moveTo>
                <a:lnTo>
                  <a:pt x="14791185" y="0"/>
                </a:lnTo>
                <a:lnTo>
                  <a:pt x="14791185" y="3568373"/>
                </a:lnTo>
                <a:lnTo>
                  <a:pt x="0" y="3568373"/>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Freeform 2"/>
          <p:cNvSpPr/>
          <p:nvPr/>
        </p:nvSpPr>
        <p:spPr>
          <a:xfrm>
            <a:off x="1428737" y="1028700"/>
            <a:ext cx="14657316" cy="8299705"/>
          </a:xfrm>
          <a:custGeom>
            <a:avLst/>
            <a:gdLst/>
            <a:ahLst/>
            <a:cxnLst/>
            <a:rect l="l" t="t" r="r" b="b"/>
            <a:pathLst>
              <a:path w="14657316" h="8299705">
                <a:moveTo>
                  <a:pt x="0" y="0"/>
                </a:moveTo>
                <a:lnTo>
                  <a:pt x="14657316" y="0"/>
                </a:lnTo>
                <a:lnTo>
                  <a:pt x="14657316" y="8299705"/>
                </a:lnTo>
                <a:lnTo>
                  <a:pt x="0" y="8299705"/>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1922684" y="1540354"/>
            <a:ext cx="14205759" cy="8229600"/>
          </a:xfrm>
          <a:prstGeom prst="rect">
            <a:avLst/>
          </a:prstGeom>
        </p:spPr>
      </p:pic>
      <p:sp>
        <p:nvSpPr>
          <p:cNvPr id="3" name="TextBox 3"/>
          <p:cNvSpPr txBox="1"/>
          <p:nvPr/>
        </p:nvSpPr>
        <p:spPr>
          <a:xfrm>
            <a:off x="1028700" y="962025"/>
            <a:ext cx="1866900" cy="578329"/>
          </a:xfrm>
          <a:prstGeom prst="rect">
            <a:avLst/>
          </a:prstGeom>
        </p:spPr>
        <p:txBody>
          <a:bodyPr wrap="square" lIns="0" tIns="0" rIns="0" bIns="0" rtlCol="0" anchor="t">
            <a:spAutoFit/>
          </a:bodyPr>
          <a:lstStyle/>
          <a:p>
            <a:pPr marL="0" lvl="0" indent="0" algn="l">
              <a:lnSpc>
                <a:spcPts val="4721"/>
              </a:lnSpc>
              <a:spcBef>
                <a:spcPct val="0"/>
              </a:spcBef>
            </a:pPr>
            <a:r>
              <a:rPr lang="en-US" sz="3372" dirty="0">
                <a:solidFill>
                  <a:srgbClr val="25FBF5"/>
                </a:solidFill>
                <a:latin typeface="League Spartan"/>
                <a:ea typeface="League Spartan"/>
                <a:cs typeface="League Spartan"/>
                <a:sym typeface="League Spartan"/>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Freeform 2"/>
          <p:cNvSpPr/>
          <p:nvPr/>
        </p:nvSpPr>
        <p:spPr>
          <a:xfrm>
            <a:off x="5739147" y="177261"/>
            <a:ext cx="12020488" cy="9932478"/>
          </a:xfrm>
          <a:custGeom>
            <a:avLst/>
            <a:gdLst/>
            <a:ahLst/>
            <a:cxnLst/>
            <a:rect l="l" t="t" r="r" b="b"/>
            <a:pathLst>
              <a:path w="12020488" h="9932478">
                <a:moveTo>
                  <a:pt x="0" y="0"/>
                </a:moveTo>
                <a:lnTo>
                  <a:pt x="12020488" y="0"/>
                </a:lnTo>
                <a:lnTo>
                  <a:pt x="12020488" y="9932478"/>
                </a:lnTo>
                <a:lnTo>
                  <a:pt x="0" y="9932478"/>
                </a:lnTo>
                <a:lnTo>
                  <a:pt x="0" y="0"/>
                </a:lnTo>
                <a:close/>
              </a:path>
            </a:pathLst>
          </a:custGeom>
          <a:blipFill>
            <a:blip r:embed="rId2"/>
            <a:stretch>
              <a:fillRect t="-627" b="-627"/>
            </a:stretch>
          </a:blipFill>
        </p:spPr>
        <p:txBody>
          <a:bodyPr/>
          <a:lstStyle/>
          <a:p>
            <a:endParaRPr lang="en-US"/>
          </a:p>
        </p:txBody>
      </p:sp>
      <p:sp>
        <p:nvSpPr>
          <p:cNvPr id="3" name="TextBox 3"/>
          <p:cNvSpPr txBox="1"/>
          <p:nvPr/>
        </p:nvSpPr>
        <p:spPr>
          <a:xfrm>
            <a:off x="465809" y="555867"/>
            <a:ext cx="4814155" cy="297896"/>
          </a:xfrm>
          <a:prstGeom prst="rect">
            <a:avLst/>
          </a:prstGeom>
        </p:spPr>
        <p:txBody>
          <a:bodyPr lIns="0" tIns="0" rIns="0" bIns="0" rtlCol="0" anchor="t">
            <a:spAutoFit/>
          </a:bodyPr>
          <a:lstStyle/>
          <a:p>
            <a:pPr marL="0" lvl="0" indent="0" algn="l">
              <a:lnSpc>
                <a:spcPts val="2480"/>
              </a:lnSpc>
              <a:spcBef>
                <a:spcPct val="0"/>
              </a:spcBef>
            </a:pPr>
            <a:r>
              <a:rPr lang="en-US" sz="1771">
                <a:solidFill>
                  <a:srgbClr val="25FBF5"/>
                </a:solidFill>
                <a:latin typeface="League Spartan"/>
                <a:ea typeface="League Spartan"/>
                <a:cs typeface="League Spartan"/>
                <a:sym typeface="League Spartan"/>
              </a:rPr>
              <a:t>MCP Server for Protected Data with JWT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Freeform 2"/>
          <p:cNvSpPr/>
          <p:nvPr/>
        </p:nvSpPr>
        <p:spPr>
          <a:xfrm>
            <a:off x="2621571" y="1768322"/>
            <a:ext cx="8663457" cy="8381895"/>
          </a:xfrm>
          <a:custGeom>
            <a:avLst/>
            <a:gdLst/>
            <a:ahLst/>
            <a:cxnLst/>
            <a:rect l="l" t="t" r="r" b="b"/>
            <a:pathLst>
              <a:path w="8663457" h="8381895">
                <a:moveTo>
                  <a:pt x="0" y="0"/>
                </a:moveTo>
                <a:lnTo>
                  <a:pt x="8663457" y="0"/>
                </a:lnTo>
                <a:lnTo>
                  <a:pt x="8663457" y="8381894"/>
                </a:lnTo>
                <a:lnTo>
                  <a:pt x="0" y="8381894"/>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000125" y="962025"/>
            <a:ext cx="10532576"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Complete MCP Architecture with Threat Points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263123" y="2221492"/>
          <a:ext cx="10350151" cy="7866702"/>
        </p:xfrm>
        <a:graphic>
          <a:graphicData uri="http://schemas.openxmlformats.org/drawingml/2006/table">
            <a:tbl>
              <a:tblPr/>
              <a:tblGrid>
                <a:gridCol w="5071347">
                  <a:extLst>
                    <a:ext uri="{9D8B030D-6E8A-4147-A177-3AD203B41FA5}">
                      <a16:colId xmlns:a16="http://schemas.microsoft.com/office/drawing/2014/main" val="20000"/>
                    </a:ext>
                  </a:extLst>
                </a:gridCol>
                <a:gridCol w="2639402">
                  <a:extLst>
                    <a:ext uri="{9D8B030D-6E8A-4147-A177-3AD203B41FA5}">
                      <a16:colId xmlns:a16="http://schemas.microsoft.com/office/drawing/2014/main" val="20001"/>
                    </a:ext>
                  </a:extLst>
                </a:gridCol>
                <a:gridCol w="2639402">
                  <a:extLst>
                    <a:ext uri="{9D8B030D-6E8A-4147-A177-3AD203B41FA5}">
                      <a16:colId xmlns:a16="http://schemas.microsoft.com/office/drawing/2014/main" val="20002"/>
                    </a:ext>
                  </a:extLst>
                </a:gridCol>
              </a:tblGrid>
              <a:tr h="1032756">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Company/Product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UseCase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Scale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38991">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Claude Desktop</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IDE integration, File access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Millions of users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138991">
                <a:tc>
                  <a:txBody>
                    <a:bodyPr/>
                    <a:lstStyle/>
                    <a:p>
                      <a:pPr algn="ctr">
                        <a:lnSpc>
                          <a:spcPts val="2659"/>
                        </a:lnSpc>
                        <a:defRPr/>
                      </a:pPr>
                      <a:r>
                        <a:rPr lang="en-US" sz="1899">
                          <a:solidFill>
                            <a:srgbClr val="FFFFFF"/>
                          </a:solidFill>
                          <a:latin typeface="Canva Sans"/>
                          <a:ea typeface="Canva Sans"/>
                          <a:cs typeface="Canva Sans"/>
                          <a:sym typeface="Canva Sans"/>
                        </a:rPr>
                        <a:t>Cursor IDE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Code completion, Refactoring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500K + Developers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138991">
                <a:tc>
                  <a:txBody>
                    <a:bodyPr/>
                    <a:lstStyle/>
                    <a:p>
                      <a:pPr algn="ctr">
                        <a:lnSpc>
                          <a:spcPts val="2659"/>
                        </a:lnSpc>
                        <a:defRPr/>
                      </a:pPr>
                      <a:r>
                        <a:rPr lang="en-US" sz="1899">
                          <a:solidFill>
                            <a:srgbClr val="FFFFFF"/>
                          </a:solidFill>
                          <a:latin typeface="Canva Sans"/>
                          <a:ea typeface="Canva Sans"/>
                          <a:cs typeface="Canva Sans"/>
                          <a:sym typeface="Canva Sans"/>
                        </a:rPr>
                        <a:t>Enterprise CRM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Customer Data access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10K+ queries/day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138991">
                <a:tc>
                  <a:txBody>
                    <a:bodyPr/>
                    <a:lstStyle/>
                    <a:p>
                      <a:pPr algn="ctr">
                        <a:lnSpc>
                          <a:spcPts val="2659"/>
                        </a:lnSpc>
                        <a:defRPr/>
                      </a:pPr>
                      <a:r>
                        <a:rPr lang="en-US" sz="1899">
                          <a:solidFill>
                            <a:srgbClr val="FFFFFF"/>
                          </a:solidFill>
                          <a:latin typeface="Canva Sans"/>
                          <a:ea typeface="Canva Sans"/>
                          <a:cs typeface="Canva Sans"/>
                          <a:sym typeface="Canva Sans"/>
                        </a:rPr>
                        <a:t>Fintech Platforms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Transaction Processing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$1M+ daily volume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138991">
                <a:tc>
                  <a:txBody>
                    <a:bodyPr/>
                    <a:lstStyle/>
                    <a:p>
                      <a:pPr algn="ctr">
                        <a:lnSpc>
                          <a:spcPts val="2659"/>
                        </a:lnSpc>
                        <a:defRPr/>
                      </a:pPr>
                      <a:r>
                        <a:rPr lang="en-US" sz="1899">
                          <a:solidFill>
                            <a:srgbClr val="FFFFFF"/>
                          </a:solidFill>
                          <a:latin typeface="Canva Sans"/>
                          <a:ea typeface="Canva Sans"/>
                          <a:cs typeface="Canva Sans"/>
                          <a:sym typeface="Canva Sans"/>
                        </a:rPr>
                        <a:t>Healthcare AI</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Medical Record analysis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100K+ Records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1138991">
                <a:tc>
                  <a:txBody>
                    <a:bodyPr/>
                    <a:lstStyle/>
                    <a:p>
                      <a:pPr algn="ctr">
                        <a:lnSpc>
                          <a:spcPts val="2659"/>
                        </a:lnSpc>
                        <a:defRPr/>
                      </a:pPr>
                      <a:r>
                        <a:rPr lang="en-US" sz="1899">
                          <a:solidFill>
                            <a:srgbClr val="FFFFFF"/>
                          </a:solidFill>
                          <a:latin typeface="Canva Sans"/>
                          <a:ea typeface="Canva Sans"/>
                          <a:cs typeface="Canva Sans"/>
                          <a:sym typeface="Canva Sans"/>
                        </a:rPr>
                        <a:t>UX design products (Figma)</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anva Sans"/>
                          <a:ea typeface="Canva Sans"/>
                          <a:cs typeface="Canva Sans"/>
                          <a:sym typeface="Canva Sans"/>
                        </a:rPr>
                        <a:t>Convert Figma design to code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extBox 3"/>
          <p:cNvSpPr txBox="1"/>
          <p:nvPr/>
        </p:nvSpPr>
        <p:spPr>
          <a:xfrm>
            <a:off x="1028700" y="962025"/>
            <a:ext cx="4197617"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Who’s using MCP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Freeform 2"/>
          <p:cNvSpPr/>
          <p:nvPr/>
        </p:nvSpPr>
        <p:spPr>
          <a:xfrm>
            <a:off x="11797831"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68181" y="4820998"/>
            <a:ext cx="7375819"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GitHub link to the code and slides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Freeform 2"/>
          <p:cNvSpPr/>
          <p:nvPr/>
        </p:nvSpPr>
        <p:spPr>
          <a:xfrm>
            <a:off x="10331566" y="2527912"/>
            <a:ext cx="6333120" cy="6356958"/>
          </a:xfrm>
          <a:custGeom>
            <a:avLst/>
            <a:gdLst/>
            <a:ahLst/>
            <a:cxnLst/>
            <a:rect l="l" t="t" r="r" b="b"/>
            <a:pathLst>
              <a:path w="6333120" h="6356958">
                <a:moveTo>
                  <a:pt x="0" y="0"/>
                </a:moveTo>
                <a:lnTo>
                  <a:pt x="6333119" y="0"/>
                </a:lnTo>
                <a:lnTo>
                  <a:pt x="6333119" y="6356958"/>
                </a:lnTo>
                <a:lnTo>
                  <a:pt x="0" y="635695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354490" y="1732203"/>
            <a:ext cx="3172618" cy="1716176"/>
          </a:xfrm>
          <a:prstGeom prst="rect">
            <a:avLst/>
          </a:prstGeom>
        </p:spPr>
        <p:txBody>
          <a:bodyPr lIns="0" tIns="0" rIns="0" bIns="0" rtlCol="0" anchor="t">
            <a:spAutoFit/>
          </a:bodyPr>
          <a:lstStyle/>
          <a:p>
            <a:pPr marL="0" lvl="0" indent="0" algn="l">
              <a:lnSpc>
                <a:spcPts val="14079"/>
              </a:lnSpc>
              <a:spcBef>
                <a:spcPct val="0"/>
              </a:spcBef>
            </a:pPr>
            <a:r>
              <a:rPr lang="en-US" sz="10056">
                <a:solidFill>
                  <a:srgbClr val="25FBF5"/>
                </a:solidFill>
                <a:latin typeface="League Spartan"/>
                <a:ea typeface="League Spartan"/>
                <a:cs typeface="League Spartan"/>
                <a:sym typeface="League Spartan"/>
              </a:rPr>
              <a:t>Q&amp;A</a:t>
            </a:r>
          </a:p>
        </p:txBody>
      </p:sp>
      <p:sp>
        <p:nvSpPr>
          <p:cNvPr id="4" name="TextBox 4"/>
          <p:cNvSpPr txBox="1"/>
          <p:nvPr/>
        </p:nvSpPr>
        <p:spPr>
          <a:xfrm>
            <a:off x="10331566" y="1856028"/>
            <a:ext cx="5420932"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Connect me on LinkedIn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TextBox 2"/>
          <p:cNvSpPr txBox="1"/>
          <p:nvPr/>
        </p:nvSpPr>
        <p:spPr>
          <a:xfrm>
            <a:off x="1028700" y="1389030"/>
            <a:ext cx="2425212"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Who</a:t>
            </a:r>
            <a:r>
              <a:rPr lang="en-US" sz="3372" b="1" u="none" strike="noStrike">
                <a:solidFill>
                  <a:srgbClr val="25FBF5"/>
                </a:solidFill>
                <a:latin typeface="League Spartan"/>
                <a:ea typeface="League Spartan"/>
                <a:cs typeface="League Spartan"/>
                <a:sym typeface="League Spartan"/>
              </a:rPr>
              <a:t> Am I?</a:t>
            </a:r>
          </a:p>
        </p:txBody>
      </p:sp>
      <p:sp>
        <p:nvSpPr>
          <p:cNvPr id="3" name="TextBox 3"/>
          <p:cNvSpPr txBox="1"/>
          <p:nvPr/>
        </p:nvSpPr>
        <p:spPr>
          <a:xfrm>
            <a:off x="1028700" y="2624458"/>
            <a:ext cx="17259300" cy="26479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25FBF5"/>
                </a:solidFill>
                <a:latin typeface="Canva Sans"/>
                <a:ea typeface="Canva Sans"/>
                <a:cs typeface="Canva Sans"/>
                <a:sym typeface="Canva Sans"/>
              </a:rPr>
              <a:t>Diptiman Mitra – Lead Solutions Architect</a:t>
            </a:r>
          </a:p>
          <a:p>
            <a:pPr marL="647700" lvl="1" indent="-323850" algn="l">
              <a:lnSpc>
                <a:spcPts val="4200"/>
              </a:lnSpc>
              <a:buFont typeface="Arial"/>
              <a:buChar char="•"/>
            </a:pPr>
            <a:r>
              <a:rPr lang="en-US" sz="3000">
                <a:solidFill>
                  <a:srgbClr val="25FBF5"/>
                </a:solidFill>
                <a:latin typeface="Canva Sans"/>
                <a:ea typeface="Canva Sans"/>
                <a:cs typeface="Canva Sans"/>
                <a:sym typeface="Canva Sans"/>
              </a:rPr>
              <a:t>15+ years in software development (full-stack engineer, architect)</a:t>
            </a:r>
          </a:p>
          <a:p>
            <a:pPr marL="647700" lvl="1" indent="-323850" algn="l">
              <a:lnSpc>
                <a:spcPts val="4200"/>
              </a:lnSpc>
              <a:buFont typeface="Arial"/>
              <a:buChar char="•"/>
            </a:pPr>
            <a:r>
              <a:rPr lang="en-US" sz="3000">
                <a:solidFill>
                  <a:srgbClr val="25FBF5"/>
                </a:solidFill>
                <a:latin typeface="Canva Sans"/>
                <a:ea typeface="Canva Sans"/>
                <a:cs typeface="Canva Sans"/>
                <a:sym typeface="Canva Sans"/>
              </a:rPr>
              <a:t>Passionate about building secure, scalable systems</a:t>
            </a:r>
          </a:p>
          <a:p>
            <a:pPr marL="647700" lvl="1" indent="-323850" algn="l">
              <a:lnSpc>
                <a:spcPts val="4200"/>
              </a:lnSpc>
              <a:buFont typeface="Arial"/>
              <a:buChar char="•"/>
            </a:pPr>
            <a:r>
              <a:rPr lang="en-US" sz="3000">
                <a:solidFill>
                  <a:srgbClr val="25FBF5"/>
                </a:solidFill>
                <a:latin typeface="Canva Sans"/>
                <a:ea typeface="Canva Sans"/>
                <a:cs typeface="Canva Sans"/>
                <a:sym typeface="Canva Sans"/>
              </a:rPr>
              <a:t>Outside work: Tech enthusiast, love teaching new skills to my son, trying to be a better trader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TextBox 2"/>
          <p:cNvSpPr txBox="1"/>
          <p:nvPr/>
        </p:nvSpPr>
        <p:spPr>
          <a:xfrm>
            <a:off x="1028700" y="1389030"/>
            <a:ext cx="1754872"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Agenda</a:t>
            </a:r>
          </a:p>
        </p:txBody>
      </p:sp>
      <p:sp>
        <p:nvSpPr>
          <p:cNvPr id="3" name="TextBox 3"/>
          <p:cNvSpPr txBox="1"/>
          <p:nvPr/>
        </p:nvSpPr>
        <p:spPr>
          <a:xfrm>
            <a:off x="1028700" y="2633983"/>
            <a:ext cx="10596711" cy="4812087"/>
          </a:xfrm>
          <a:prstGeom prst="rect">
            <a:avLst/>
          </a:prstGeom>
        </p:spPr>
        <p:txBody>
          <a:bodyPr lIns="0" tIns="0" rIns="0" bIns="0" rtlCol="0" anchor="t">
            <a:spAutoFit/>
          </a:bodyPr>
          <a:lstStyle/>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What is MCP?</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Why MCP and its evolution</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MCP Architecture and Primitives</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MCP Lifecycle Management / Message Flow Sequence </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Deep dive: MCP Project</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Demo</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Code Walkthrough</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Secure MCP</a:t>
            </a:r>
          </a:p>
          <a:p>
            <a:pPr marL="647528" lvl="1" indent="-323764" algn="just">
              <a:lnSpc>
                <a:spcPts val="4198"/>
              </a:lnSpc>
              <a:buAutoNum type="arabicPeriod"/>
            </a:pPr>
            <a:r>
              <a:rPr lang="en-US" sz="2999" dirty="0">
                <a:solidFill>
                  <a:srgbClr val="25FBF5"/>
                </a:solidFill>
                <a:latin typeface="Canva Sans"/>
                <a:ea typeface="Canva Sans"/>
                <a:cs typeface="Canva Sans"/>
                <a:sym typeface="Canva Sans"/>
              </a:rPr>
              <a:t>Q&amp;A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TextBox 2"/>
          <p:cNvSpPr txBox="1"/>
          <p:nvPr/>
        </p:nvSpPr>
        <p:spPr>
          <a:xfrm>
            <a:off x="1028700" y="1389030"/>
            <a:ext cx="3067256"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Wha</a:t>
            </a:r>
            <a:r>
              <a:rPr lang="en-US" sz="3372" b="1" u="none" strike="noStrike">
                <a:solidFill>
                  <a:srgbClr val="25FBF5"/>
                </a:solidFill>
                <a:latin typeface="League Spartan"/>
                <a:ea typeface="League Spartan"/>
                <a:cs typeface="League Spartan"/>
                <a:sym typeface="League Spartan"/>
              </a:rPr>
              <a:t>t is MCP?</a:t>
            </a:r>
          </a:p>
        </p:txBody>
      </p:sp>
      <p:sp>
        <p:nvSpPr>
          <p:cNvPr id="3" name="TextBox 3"/>
          <p:cNvSpPr txBox="1"/>
          <p:nvPr/>
        </p:nvSpPr>
        <p:spPr>
          <a:xfrm>
            <a:off x="1028700" y="2624458"/>
            <a:ext cx="12911063" cy="2114550"/>
          </a:xfrm>
          <a:prstGeom prst="rect">
            <a:avLst/>
          </a:prstGeom>
        </p:spPr>
        <p:txBody>
          <a:bodyPr lIns="0" tIns="0" rIns="0" bIns="0" rtlCol="0" anchor="t">
            <a:spAutoFit/>
          </a:bodyPr>
          <a:lstStyle/>
          <a:p>
            <a:pPr algn="just">
              <a:lnSpc>
                <a:spcPts val="4200"/>
              </a:lnSpc>
            </a:pPr>
            <a:r>
              <a:rPr lang="en-US" sz="3000">
                <a:solidFill>
                  <a:srgbClr val="25FBF5"/>
                </a:solidFill>
                <a:latin typeface="Canva Sans"/>
                <a:ea typeface="Canva Sans"/>
                <a:cs typeface="Canva Sans"/>
                <a:sym typeface="Canva Sans"/>
              </a:rPr>
              <a:t>•Open-source protocol for connecting AI/LLMs to external tools &amp; data</a:t>
            </a:r>
          </a:p>
          <a:p>
            <a:pPr algn="just">
              <a:lnSpc>
                <a:spcPts val="4200"/>
              </a:lnSpc>
            </a:pPr>
            <a:r>
              <a:rPr lang="en-US" sz="3000">
                <a:solidFill>
                  <a:srgbClr val="25FBF5"/>
                </a:solidFill>
                <a:latin typeface="Canva Sans"/>
                <a:ea typeface="Canva Sans"/>
                <a:cs typeface="Canva Sans"/>
                <a:sym typeface="Canva Sans"/>
              </a:rPr>
              <a:t>•Think of it as the 'USB-C of AI' – universal interface</a:t>
            </a:r>
          </a:p>
          <a:p>
            <a:pPr algn="just">
              <a:lnSpc>
                <a:spcPts val="4200"/>
              </a:lnSpc>
            </a:pPr>
            <a:r>
              <a:rPr lang="en-US" sz="3000">
                <a:solidFill>
                  <a:srgbClr val="25FBF5"/>
                </a:solidFill>
                <a:latin typeface="Canva Sans"/>
                <a:ea typeface="Canva Sans"/>
                <a:cs typeface="Canva Sans"/>
                <a:sym typeface="Canva Sans"/>
              </a:rPr>
              <a:t>•Replaces fragmented API integrations with a standard integration</a:t>
            </a:r>
          </a:p>
          <a:p>
            <a:pPr algn="just">
              <a:lnSpc>
                <a:spcPts val="4200"/>
              </a:lnSpc>
            </a:pPr>
            <a:endParaRPr lang="en-US" sz="3000">
              <a:solidFill>
                <a:srgbClr val="25FBF5"/>
              </a:solidFill>
              <a:latin typeface="Canva Sans"/>
              <a:ea typeface="Canva Sans"/>
              <a:cs typeface="Canva Sans"/>
              <a:sym typeface="Canva Sans"/>
            </a:endParaRPr>
          </a:p>
        </p:txBody>
      </p:sp>
      <p:grpSp>
        <p:nvGrpSpPr>
          <p:cNvPr id="4" name="Group 4"/>
          <p:cNvGrpSpPr/>
          <p:nvPr/>
        </p:nvGrpSpPr>
        <p:grpSpPr>
          <a:xfrm>
            <a:off x="1028700" y="5143500"/>
            <a:ext cx="2148146" cy="1790831"/>
            <a:chOff x="0" y="0"/>
            <a:chExt cx="565767" cy="471659"/>
          </a:xfrm>
        </p:grpSpPr>
        <p:sp>
          <p:nvSpPr>
            <p:cNvPr id="5" name="Freeform 5"/>
            <p:cNvSpPr/>
            <p:nvPr/>
          </p:nvSpPr>
          <p:spPr>
            <a:xfrm>
              <a:off x="0" y="0"/>
              <a:ext cx="565767" cy="471659"/>
            </a:xfrm>
            <a:custGeom>
              <a:avLst/>
              <a:gdLst/>
              <a:ahLst/>
              <a:cxnLst/>
              <a:rect l="l" t="t" r="r" b="b"/>
              <a:pathLst>
                <a:path w="565767" h="471659">
                  <a:moveTo>
                    <a:pt x="61268" y="0"/>
                  </a:moveTo>
                  <a:lnTo>
                    <a:pt x="504499" y="0"/>
                  </a:lnTo>
                  <a:cubicBezTo>
                    <a:pt x="520748" y="0"/>
                    <a:pt x="536332" y="6455"/>
                    <a:pt x="547822" y="17945"/>
                  </a:cubicBezTo>
                  <a:cubicBezTo>
                    <a:pt x="559312" y="29435"/>
                    <a:pt x="565767" y="45019"/>
                    <a:pt x="565767" y="61268"/>
                  </a:cubicBezTo>
                  <a:lnTo>
                    <a:pt x="565767" y="410391"/>
                  </a:lnTo>
                  <a:cubicBezTo>
                    <a:pt x="565767" y="426640"/>
                    <a:pt x="559312" y="442224"/>
                    <a:pt x="547822" y="453714"/>
                  </a:cubicBezTo>
                  <a:cubicBezTo>
                    <a:pt x="536332" y="465204"/>
                    <a:pt x="520748" y="471659"/>
                    <a:pt x="504499" y="471659"/>
                  </a:cubicBezTo>
                  <a:lnTo>
                    <a:pt x="61268" y="471659"/>
                  </a:lnTo>
                  <a:cubicBezTo>
                    <a:pt x="45019" y="471659"/>
                    <a:pt x="29435" y="465204"/>
                    <a:pt x="17945" y="453714"/>
                  </a:cubicBezTo>
                  <a:cubicBezTo>
                    <a:pt x="6455" y="442224"/>
                    <a:pt x="0" y="426640"/>
                    <a:pt x="0" y="410391"/>
                  </a:cubicBezTo>
                  <a:lnTo>
                    <a:pt x="0" y="61268"/>
                  </a:lnTo>
                  <a:cubicBezTo>
                    <a:pt x="0" y="45019"/>
                    <a:pt x="6455" y="29435"/>
                    <a:pt x="17945" y="17945"/>
                  </a:cubicBezTo>
                  <a:cubicBezTo>
                    <a:pt x="29435" y="6455"/>
                    <a:pt x="45019" y="0"/>
                    <a:pt x="61268" y="0"/>
                  </a:cubicBezTo>
                  <a:close/>
                </a:path>
              </a:pathLst>
            </a:custGeom>
            <a:solidFill>
              <a:srgbClr val="25FBF5"/>
            </a:solidFill>
          </p:spPr>
          <p:txBody>
            <a:bodyPr/>
            <a:lstStyle/>
            <a:p>
              <a:endParaRPr lang="en-US"/>
            </a:p>
          </p:txBody>
        </p:sp>
        <p:sp>
          <p:nvSpPr>
            <p:cNvPr id="6" name="TextBox 6"/>
            <p:cNvSpPr txBox="1"/>
            <p:nvPr/>
          </p:nvSpPr>
          <p:spPr>
            <a:xfrm>
              <a:off x="0" y="-38100"/>
              <a:ext cx="565767" cy="50975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LLM</a:t>
              </a:r>
            </a:p>
          </p:txBody>
        </p:sp>
      </p:grpSp>
      <p:sp>
        <p:nvSpPr>
          <p:cNvPr id="7" name="AutoShape 7"/>
          <p:cNvSpPr/>
          <p:nvPr/>
        </p:nvSpPr>
        <p:spPr>
          <a:xfrm>
            <a:off x="3176846" y="6038915"/>
            <a:ext cx="3033440"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8" name="Group 8"/>
          <p:cNvGrpSpPr/>
          <p:nvPr/>
        </p:nvGrpSpPr>
        <p:grpSpPr>
          <a:xfrm>
            <a:off x="6210287" y="5143500"/>
            <a:ext cx="2148146" cy="1790831"/>
            <a:chOff x="0" y="0"/>
            <a:chExt cx="565767" cy="471659"/>
          </a:xfrm>
        </p:grpSpPr>
        <p:sp>
          <p:nvSpPr>
            <p:cNvPr id="9" name="Freeform 9"/>
            <p:cNvSpPr/>
            <p:nvPr/>
          </p:nvSpPr>
          <p:spPr>
            <a:xfrm>
              <a:off x="0" y="0"/>
              <a:ext cx="565767" cy="471659"/>
            </a:xfrm>
            <a:custGeom>
              <a:avLst/>
              <a:gdLst/>
              <a:ahLst/>
              <a:cxnLst/>
              <a:rect l="l" t="t" r="r" b="b"/>
              <a:pathLst>
                <a:path w="565767" h="471659">
                  <a:moveTo>
                    <a:pt x="61268" y="0"/>
                  </a:moveTo>
                  <a:lnTo>
                    <a:pt x="504499" y="0"/>
                  </a:lnTo>
                  <a:cubicBezTo>
                    <a:pt x="520748" y="0"/>
                    <a:pt x="536332" y="6455"/>
                    <a:pt x="547822" y="17945"/>
                  </a:cubicBezTo>
                  <a:cubicBezTo>
                    <a:pt x="559312" y="29435"/>
                    <a:pt x="565767" y="45019"/>
                    <a:pt x="565767" y="61268"/>
                  </a:cubicBezTo>
                  <a:lnTo>
                    <a:pt x="565767" y="410391"/>
                  </a:lnTo>
                  <a:cubicBezTo>
                    <a:pt x="565767" y="426640"/>
                    <a:pt x="559312" y="442224"/>
                    <a:pt x="547822" y="453714"/>
                  </a:cubicBezTo>
                  <a:cubicBezTo>
                    <a:pt x="536332" y="465204"/>
                    <a:pt x="520748" y="471659"/>
                    <a:pt x="504499" y="471659"/>
                  </a:cubicBezTo>
                  <a:lnTo>
                    <a:pt x="61268" y="471659"/>
                  </a:lnTo>
                  <a:cubicBezTo>
                    <a:pt x="45019" y="471659"/>
                    <a:pt x="29435" y="465204"/>
                    <a:pt x="17945" y="453714"/>
                  </a:cubicBezTo>
                  <a:cubicBezTo>
                    <a:pt x="6455" y="442224"/>
                    <a:pt x="0" y="426640"/>
                    <a:pt x="0" y="410391"/>
                  </a:cubicBezTo>
                  <a:lnTo>
                    <a:pt x="0" y="61268"/>
                  </a:lnTo>
                  <a:cubicBezTo>
                    <a:pt x="0" y="45019"/>
                    <a:pt x="6455" y="29435"/>
                    <a:pt x="17945" y="17945"/>
                  </a:cubicBezTo>
                  <a:cubicBezTo>
                    <a:pt x="29435" y="6455"/>
                    <a:pt x="45019" y="0"/>
                    <a:pt x="61268" y="0"/>
                  </a:cubicBezTo>
                  <a:close/>
                </a:path>
              </a:pathLst>
            </a:custGeom>
            <a:solidFill>
              <a:srgbClr val="FFDE59"/>
            </a:solidFill>
          </p:spPr>
          <p:txBody>
            <a:bodyPr/>
            <a:lstStyle/>
            <a:p>
              <a:endParaRPr lang="en-US"/>
            </a:p>
          </p:txBody>
        </p:sp>
        <p:sp>
          <p:nvSpPr>
            <p:cNvPr id="10" name="TextBox 10"/>
            <p:cNvSpPr txBox="1"/>
            <p:nvPr/>
          </p:nvSpPr>
          <p:spPr>
            <a:xfrm>
              <a:off x="0" y="-38100"/>
              <a:ext cx="565767" cy="50975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MCP</a:t>
              </a:r>
            </a:p>
          </p:txBody>
        </p:sp>
      </p:grpSp>
      <p:sp>
        <p:nvSpPr>
          <p:cNvPr id="11" name="AutoShape 11"/>
          <p:cNvSpPr/>
          <p:nvPr/>
        </p:nvSpPr>
        <p:spPr>
          <a:xfrm>
            <a:off x="8358433" y="6038915"/>
            <a:ext cx="2874558"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2" name="Group 12"/>
          <p:cNvGrpSpPr/>
          <p:nvPr/>
        </p:nvGrpSpPr>
        <p:grpSpPr>
          <a:xfrm>
            <a:off x="11232991" y="5143500"/>
            <a:ext cx="2148146" cy="1790831"/>
            <a:chOff x="0" y="0"/>
            <a:chExt cx="565767" cy="471659"/>
          </a:xfrm>
        </p:grpSpPr>
        <p:sp>
          <p:nvSpPr>
            <p:cNvPr id="13" name="Freeform 13"/>
            <p:cNvSpPr/>
            <p:nvPr/>
          </p:nvSpPr>
          <p:spPr>
            <a:xfrm>
              <a:off x="0" y="0"/>
              <a:ext cx="565767" cy="471659"/>
            </a:xfrm>
            <a:custGeom>
              <a:avLst/>
              <a:gdLst/>
              <a:ahLst/>
              <a:cxnLst/>
              <a:rect l="l" t="t" r="r" b="b"/>
              <a:pathLst>
                <a:path w="565767" h="471659">
                  <a:moveTo>
                    <a:pt x="61268" y="0"/>
                  </a:moveTo>
                  <a:lnTo>
                    <a:pt x="504499" y="0"/>
                  </a:lnTo>
                  <a:cubicBezTo>
                    <a:pt x="520748" y="0"/>
                    <a:pt x="536332" y="6455"/>
                    <a:pt x="547822" y="17945"/>
                  </a:cubicBezTo>
                  <a:cubicBezTo>
                    <a:pt x="559312" y="29435"/>
                    <a:pt x="565767" y="45019"/>
                    <a:pt x="565767" y="61268"/>
                  </a:cubicBezTo>
                  <a:lnTo>
                    <a:pt x="565767" y="410391"/>
                  </a:lnTo>
                  <a:cubicBezTo>
                    <a:pt x="565767" y="426640"/>
                    <a:pt x="559312" y="442224"/>
                    <a:pt x="547822" y="453714"/>
                  </a:cubicBezTo>
                  <a:cubicBezTo>
                    <a:pt x="536332" y="465204"/>
                    <a:pt x="520748" y="471659"/>
                    <a:pt x="504499" y="471659"/>
                  </a:cubicBezTo>
                  <a:lnTo>
                    <a:pt x="61268" y="471659"/>
                  </a:lnTo>
                  <a:cubicBezTo>
                    <a:pt x="45019" y="471659"/>
                    <a:pt x="29435" y="465204"/>
                    <a:pt x="17945" y="453714"/>
                  </a:cubicBezTo>
                  <a:cubicBezTo>
                    <a:pt x="6455" y="442224"/>
                    <a:pt x="0" y="426640"/>
                    <a:pt x="0" y="410391"/>
                  </a:cubicBezTo>
                  <a:lnTo>
                    <a:pt x="0" y="61268"/>
                  </a:lnTo>
                  <a:cubicBezTo>
                    <a:pt x="0" y="45019"/>
                    <a:pt x="6455" y="29435"/>
                    <a:pt x="17945" y="17945"/>
                  </a:cubicBezTo>
                  <a:cubicBezTo>
                    <a:pt x="29435" y="6455"/>
                    <a:pt x="45019" y="0"/>
                    <a:pt x="61268" y="0"/>
                  </a:cubicBezTo>
                  <a:close/>
                </a:path>
              </a:pathLst>
            </a:custGeom>
            <a:solidFill>
              <a:srgbClr val="25FBF5"/>
            </a:solidFill>
          </p:spPr>
          <p:txBody>
            <a:bodyPr/>
            <a:lstStyle/>
            <a:p>
              <a:endParaRPr lang="en-US"/>
            </a:p>
          </p:txBody>
        </p:sp>
        <p:sp>
          <p:nvSpPr>
            <p:cNvPr id="14" name="TextBox 14"/>
            <p:cNvSpPr txBox="1"/>
            <p:nvPr/>
          </p:nvSpPr>
          <p:spPr>
            <a:xfrm>
              <a:off x="0" y="-38100"/>
              <a:ext cx="565767" cy="50975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Context</a:t>
              </a:r>
            </a:p>
          </p:txBody>
        </p:sp>
      </p:grpSp>
      <p:sp>
        <p:nvSpPr>
          <p:cNvPr id="15" name="TextBox 15"/>
          <p:cNvSpPr txBox="1"/>
          <p:nvPr/>
        </p:nvSpPr>
        <p:spPr>
          <a:xfrm>
            <a:off x="3176846" y="7849006"/>
            <a:ext cx="8056144" cy="354184"/>
          </a:xfrm>
          <a:prstGeom prst="rect">
            <a:avLst/>
          </a:prstGeom>
        </p:spPr>
        <p:txBody>
          <a:bodyPr lIns="0" tIns="0" rIns="0" bIns="0" rtlCol="0" anchor="t">
            <a:spAutoFit/>
          </a:bodyPr>
          <a:lstStyle/>
          <a:p>
            <a:pPr algn="ctr">
              <a:lnSpc>
                <a:spcPts val="2860"/>
              </a:lnSpc>
              <a:spcBef>
                <a:spcPct val="0"/>
              </a:spcBef>
            </a:pPr>
            <a:r>
              <a:rPr lang="en-US" sz="2042">
                <a:solidFill>
                  <a:srgbClr val="25FBF5"/>
                </a:solidFill>
                <a:latin typeface="Canva Sans"/>
                <a:ea typeface="Canva Sans"/>
                <a:cs typeface="Canva Sans"/>
                <a:sym typeface="Canva Sans"/>
              </a:rPr>
              <a:t>MCP is what makes AI actually useful for real apps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grpSp>
        <p:nvGrpSpPr>
          <p:cNvPr id="2" name="Group 2"/>
          <p:cNvGrpSpPr/>
          <p:nvPr/>
        </p:nvGrpSpPr>
        <p:grpSpPr>
          <a:xfrm>
            <a:off x="4141581" y="3301157"/>
            <a:ext cx="1880160" cy="1053867"/>
            <a:chOff x="0" y="0"/>
            <a:chExt cx="495186" cy="277562"/>
          </a:xfrm>
        </p:grpSpPr>
        <p:sp>
          <p:nvSpPr>
            <p:cNvPr id="3" name="Freeform 3"/>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solidFill>
              <a:srgbClr val="00BF63"/>
            </a:solidFill>
          </p:spPr>
          <p:txBody>
            <a:bodyPr/>
            <a:lstStyle/>
            <a:p>
              <a:endParaRPr lang="en-US"/>
            </a:p>
          </p:txBody>
        </p:sp>
        <p:sp>
          <p:nvSpPr>
            <p:cNvPr id="4" name="TextBox 4"/>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LLM1</a:t>
              </a:r>
            </a:p>
          </p:txBody>
        </p:sp>
      </p:grpSp>
      <p:sp>
        <p:nvSpPr>
          <p:cNvPr id="5" name="TextBox 5"/>
          <p:cNvSpPr txBox="1"/>
          <p:nvPr/>
        </p:nvSpPr>
        <p:spPr>
          <a:xfrm>
            <a:off x="1028700" y="1389030"/>
            <a:ext cx="2419628"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Why</a:t>
            </a:r>
            <a:r>
              <a:rPr lang="en-US" sz="3372" b="1" u="none" strike="noStrike">
                <a:solidFill>
                  <a:srgbClr val="25FBF5"/>
                </a:solidFill>
                <a:latin typeface="League Spartan"/>
                <a:ea typeface="League Spartan"/>
                <a:cs typeface="League Spartan"/>
                <a:sym typeface="League Spartan"/>
              </a:rPr>
              <a:t> MCP?</a:t>
            </a:r>
          </a:p>
        </p:txBody>
      </p:sp>
      <p:grpSp>
        <p:nvGrpSpPr>
          <p:cNvPr id="6" name="Group 6"/>
          <p:cNvGrpSpPr/>
          <p:nvPr/>
        </p:nvGrpSpPr>
        <p:grpSpPr>
          <a:xfrm>
            <a:off x="4141581" y="5143500"/>
            <a:ext cx="1880160" cy="1053867"/>
            <a:chOff x="0" y="0"/>
            <a:chExt cx="495186" cy="277562"/>
          </a:xfrm>
        </p:grpSpPr>
        <p:sp>
          <p:nvSpPr>
            <p:cNvPr id="7" name="Freeform 7"/>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solidFill>
              <a:srgbClr val="5CE1E6"/>
            </a:solidFill>
          </p:spPr>
          <p:txBody>
            <a:bodyPr/>
            <a:lstStyle/>
            <a:p>
              <a:endParaRPr lang="en-US"/>
            </a:p>
          </p:txBody>
        </p:sp>
        <p:sp>
          <p:nvSpPr>
            <p:cNvPr id="8" name="TextBox 8"/>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LLM2</a:t>
              </a:r>
            </a:p>
          </p:txBody>
        </p:sp>
      </p:grpSp>
      <p:grpSp>
        <p:nvGrpSpPr>
          <p:cNvPr id="9" name="Group 9"/>
          <p:cNvGrpSpPr/>
          <p:nvPr/>
        </p:nvGrpSpPr>
        <p:grpSpPr>
          <a:xfrm>
            <a:off x="4141581" y="6987942"/>
            <a:ext cx="1880160" cy="1053867"/>
            <a:chOff x="0" y="0"/>
            <a:chExt cx="495186" cy="277562"/>
          </a:xfrm>
        </p:grpSpPr>
        <p:sp>
          <p:nvSpPr>
            <p:cNvPr id="10" name="Freeform 10"/>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solidFill>
              <a:srgbClr val="FFBD59"/>
            </a:solidFill>
          </p:spPr>
          <p:txBody>
            <a:bodyPr/>
            <a:lstStyle/>
            <a:p>
              <a:endParaRPr lang="en-US"/>
            </a:p>
          </p:txBody>
        </p:sp>
        <p:sp>
          <p:nvSpPr>
            <p:cNvPr id="11" name="TextBox 11"/>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LLM3</a:t>
              </a:r>
            </a:p>
          </p:txBody>
        </p:sp>
      </p:grpSp>
      <p:sp>
        <p:nvSpPr>
          <p:cNvPr id="12" name="AutoShape 12"/>
          <p:cNvSpPr/>
          <p:nvPr/>
        </p:nvSpPr>
        <p:spPr>
          <a:xfrm flipV="1">
            <a:off x="6021741" y="3828090"/>
            <a:ext cx="5341545" cy="0"/>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13" name="Group 13"/>
          <p:cNvGrpSpPr/>
          <p:nvPr/>
        </p:nvGrpSpPr>
        <p:grpSpPr>
          <a:xfrm>
            <a:off x="11363286" y="3301157"/>
            <a:ext cx="1880160" cy="1053867"/>
            <a:chOff x="0" y="0"/>
            <a:chExt cx="495186" cy="277562"/>
          </a:xfrm>
        </p:grpSpPr>
        <p:sp>
          <p:nvSpPr>
            <p:cNvPr id="14" name="Freeform 14"/>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gradFill rotWithShape="1">
              <a:gsLst>
                <a:gs pos="0">
                  <a:srgbClr val="FF66C4">
                    <a:alpha val="100000"/>
                  </a:srgbClr>
                </a:gs>
                <a:gs pos="100000">
                  <a:srgbClr val="FFDE59">
                    <a:alpha val="100000"/>
                  </a:srgbClr>
                </a:gs>
              </a:gsLst>
              <a:lin ang="0"/>
            </a:gradFill>
          </p:spPr>
          <p:txBody>
            <a:bodyPr/>
            <a:lstStyle/>
            <a:p>
              <a:endParaRPr lang="en-US"/>
            </a:p>
          </p:txBody>
        </p:sp>
        <p:sp>
          <p:nvSpPr>
            <p:cNvPr id="15" name="TextBox 15"/>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Resources</a:t>
              </a:r>
            </a:p>
          </p:txBody>
        </p:sp>
      </p:grpSp>
      <p:grpSp>
        <p:nvGrpSpPr>
          <p:cNvPr id="16" name="Group 16"/>
          <p:cNvGrpSpPr/>
          <p:nvPr/>
        </p:nvGrpSpPr>
        <p:grpSpPr>
          <a:xfrm>
            <a:off x="11363286" y="5143500"/>
            <a:ext cx="1880160" cy="1053867"/>
            <a:chOff x="0" y="0"/>
            <a:chExt cx="495186" cy="277562"/>
          </a:xfrm>
        </p:grpSpPr>
        <p:sp>
          <p:nvSpPr>
            <p:cNvPr id="17" name="Freeform 17"/>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gradFill rotWithShape="1">
              <a:gsLst>
                <a:gs pos="0">
                  <a:srgbClr val="8C52FF">
                    <a:alpha val="100000"/>
                  </a:srgbClr>
                </a:gs>
                <a:gs pos="100000">
                  <a:srgbClr val="FF914D">
                    <a:alpha val="100000"/>
                  </a:srgbClr>
                </a:gs>
              </a:gsLst>
              <a:lin ang="0"/>
            </a:gradFill>
          </p:spPr>
          <p:txBody>
            <a:bodyPr/>
            <a:lstStyle/>
            <a:p>
              <a:endParaRPr lang="en-US"/>
            </a:p>
          </p:txBody>
        </p:sp>
        <p:sp>
          <p:nvSpPr>
            <p:cNvPr id="18" name="TextBox 18"/>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Tools</a:t>
              </a:r>
            </a:p>
          </p:txBody>
        </p:sp>
      </p:grpSp>
      <p:sp>
        <p:nvSpPr>
          <p:cNvPr id="19" name="AutoShape 19"/>
          <p:cNvSpPr/>
          <p:nvPr/>
        </p:nvSpPr>
        <p:spPr>
          <a:xfrm>
            <a:off x="6021741" y="5670434"/>
            <a:ext cx="5341545" cy="0"/>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20" name="Group 20"/>
          <p:cNvGrpSpPr/>
          <p:nvPr/>
        </p:nvGrpSpPr>
        <p:grpSpPr>
          <a:xfrm>
            <a:off x="11363286" y="6987942"/>
            <a:ext cx="1880160" cy="1053867"/>
            <a:chOff x="0" y="0"/>
            <a:chExt cx="495186" cy="277562"/>
          </a:xfrm>
        </p:grpSpPr>
        <p:sp>
          <p:nvSpPr>
            <p:cNvPr id="21" name="Freeform 21"/>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gradFill rotWithShape="1">
              <a:gsLst>
                <a:gs pos="0">
                  <a:srgbClr val="8C52FF">
                    <a:alpha val="100000"/>
                  </a:srgbClr>
                </a:gs>
                <a:gs pos="100000">
                  <a:srgbClr val="00BF63">
                    <a:alpha val="100000"/>
                  </a:srgbClr>
                </a:gs>
              </a:gsLst>
              <a:lin ang="0"/>
            </a:gradFill>
          </p:spPr>
          <p:txBody>
            <a:bodyPr/>
            <a:lstStyle/>
            <a:p>
              <a:endParaRPr lang="en-US"/>
            </a:p>
          </p:txBody>
        </p:sp>
        <p:sp>
          <p:nvSpPr>
            <p:cNvPr id="22" name="TextBox 22"/>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Prompts</a:t>
              </a:r>
            </a:p>
          </p:txBody>
        </p:sp>
      </p:grpSp>
      <p:sp>
        <p:nvSpPr>
          <p:cNvPr id="23" name="AutoShape 23"/>
          <p:cNvSpPr/>
          <p:nvPr/>
        </p:nvSpPr>
        <p:spPr>
          <a:xfrm>
            <a:off x="6021741" y="7514876"/>
            <a:ext cx="5341545"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4" name="AutoShape 24"/>
          <p:cNvSpPr/>
          <p:nvPr/>
        </p:nvSpPr>
        <p:spPr>
          <a:xfrm>
            <a:off x="6021741" y="3828090"/>
            <a:ext cx="5318764" cy="171739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5" name="AutoShape 25"/>
          <p:cNvSpPr/>
          <p:nvPr/>
        </p:nvSpPr>
        <p:spPr>
          <a:xfrm>
            <a:off x="6021741" y="3828090"/>
            <a:ext cx="5292507" cy="3857358"/>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6" name="AutoShape 26"/>
          <p:cNvSpPr/>
          <p:nvPr/>
        </p:nvSpPr>
        <p:spPr>
          <a:xfrm flipV="1">
            <a:off x="6021741" y="3933634"/>
            <a:ext cx="5292507" cy="173680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7" name="AutoShape 27"/>
          <p:cNvSpPr/>
          <p:nvPr/>
        </p:nvSpPr>
        <p:spPr>
          <a:xfrm>
            <a:off x="6021741" y="5670434"/>
            <a:ext cx="5243917" cy="1810099"/>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8" name="AutoShape 28"/>
          <p:cNvSpPr/>
          <p:nvPr/>
        </p:nvSpPr>
        <p:spPr>
          <a:xfrm flipV="1">
            <a:off x="6021741" y="3929709"/>
            <a:ext cx="5341545" cy="358516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9" name="AutoShape 29"/>
          <p:cNvSpPr/>
          <p:nvPr/>
        </p:nvSpPr>
        <p:spPr>
          <a:xfrm flipV="1">
            <a:off x="6021741" y="5712361"/>
            <a:ext cx="5225958" cy="1802515"/>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0" name="TextBox 30"/>
          <p:cNvSpPr txBox="1"/>
          <p:nvPr/>
        </p:nvSpPr>
        <p:spPr>
          <a:xfrm>
            <a:off x="4857441" y="2407444"/>
            <a:ext cx="8172759" cy="463633"/>
          </a:xfrm>
          <a:prstGeom prst="rect">
            <a:avLst/>
          </a:prstGeom>
        </p:spPr>
        <p:txBody>
          <a:bodyPr wrap="square" lIns="0" tIns="0" rIns="0" bIns="0" rtlCol="0" anchor="t">
            <a:spAutoFit/>
          </a:bodyPr>
          <a:lstStyle/>
          <a:p>
            <a:pPr algn="ctr">
              <a:lnSpc>
                <a:spcPts val="3881"/>
              </a:lnSpc>
              <a:spcBef>
                <a:spcPct val="0"/>
              </a:spcBef>
            </a:pPr>
            <a:r>
              <a:rPr lang="en-US" sz="2772" dirty="0">
                <a:solidFill>
                  <a:srgbClr val="25FBF5"/>
                </a:solidFill>
                <a:latin typeface="Canva Sans"/>
                <a:ea typeface="Canva Sans"/>
                <a:cs typeface="Canva Sans"/>
                <a:sym typeface="Canva Sans"/>
              </a:rPr>
              <a:t>The M*N Integration 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grpSp>
        <p:nvGrpSpPr>
          <p:cNvPr id="2" name="Group 2"/>
          <p:cNvGrpSpPr/>
          <p:nvPr/>
        </p:nvGrpSpPr>
        <p:grpSpPr>
          <a:xfrm>
            <a:off x="4141581" y="3301157"/>
            <a:ext cx="1880160" cy="1053867"/>
            <a:chOff x="0" y="0"/>
            <a:chExt cx="495186" cy="277562"/>
          </a:xfrm>
        </p:grpSpPr>
        <p:sp>
          <p:nvSpPr>
            <p:cNvPr id="3" name="Freeform 3"/>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solidFill>
              <a:srgbClr val="CB6CE6"/>
            </a:solidFill>
          </p:spPr>
          <p:txBody>
            <a:bodyPr/>
            <a:lstStyle/>
            <a:p>
              <a:endParaRPr lang="en-US"/>
            </a:p>
          </p:txBody>
        </p:sp>
        <p:sp>
          <p:nvSpPr>
            <p:cNvPr id="4" name="TextBox 4"/>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LLM1</a:t>
              </a:r>
            </a:p>
          </p:txBody>
        </p:sp>
      </p:grpSp>
      <p:sp>
        <p:nvSpPr>
          <p:cNvPr id="5" name="TextBox 5"/>
          <p:cNvSpPr txBox="1"/>
          <p:nvPr/>
        </p:nvSpPr>
        <p:spPr>
          <a:xfrm>
            <a:off x="1028700" y="1389030"/>
            <a:ext cx="2419628"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Why</a:t>
            </a:r>
            <a:r>
              <a:rPr lang="en-US" sz="3372" b="1" u="none" strike="noStrike">
                <a:solidFill>
                  <a:srgbClr val="25FBF5"/>
                </a:solidFill>
                <a:latin typeface="League Spartan"/>
                <a:ea typeface="League Spartan"/>
                <a:cs typeface="League Spartan"/>
                <a:sym typeface="League Spartan"/>
              </a:rPr>
              <a:t> MCP?</a:t>
            </a:r>
          </a:p>
        </p:txBody>
      </p:sp>
      <p:grpSp>
        <p:nvGrpSpPr>
          <p:cNvPr id="6" name="Group 6"/>
          <p:cNvGrpSpPr/>
          <p:nvPr/>
        </p:nvGrpSpPr>
        <p:grpSpPr>
          <a:xfrm>
            <a:off x="4141581" y="5143500"/>
            <a:ext cx="1880160" cy="1053867"/>
            <a:chOff x="0" y="0"/>
            <a:chExt cx="495186" cy="277562"/>
          </a:xfrm>
        </p:grpSpPr>
        <p:sp>
          <p:nvSpPr>
            <p:cNvPr id="7" name="Freeform 7"/>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solidFill>
              <a:srgbClr val="5CE1E6"/>
            </a:solidFill>
          </p:spPr>
          <p:txBody>
            <a:bodyPr/>
            <a:lstStyle/>
            <a:p>
              <a:endParaRPr lang="en-US"/>
            </a:p>
          </p:txBody>
        </p:sp>
        <p:sp>
          <p:nvSpPr>
            <p:cNvPr id="8" name="TextBox 8"/>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LLM2</a:t>
              </a:r>
            </a:p>
          </p:txBody>
        </p:sp>
      </p:grpSp>
      <p:grpSp>
        <p:nvGrpSpPr>
          <p:cNvPr id="9" name="Group 9"/>
          <p:cNvGrpSpPr/>
          <p:nvPr/>
        </p:nvGrpSpPr>
        <p:grpSpPr>
          <a:xfrm>
            <a:off x="4141581" y="6987942"/>
            <a:ext cx="1880160" cy="1053867"/>
            <a:chOff x="0" y="0"/>
            <a:chExt cx="495186" cy="277562"/>
          </a:xfrm>
        </p:grpSpPr>
        <p:sp>
          <p:nvSpPr>
            <p:cNvPr id="10" name="Freeform 10"/>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solidFill>
              <a:srgbClr val="FFBD59"/>
            </a:solidFill>
          </p:spPr>
          <p:txBody>
            <a:bodyPr/>
            <a:lstStyle/>
            <a:p>
              <a:endParaRPr lang="en-US"/>
            </a:p>
          </p:txBody>
        </p:sp>
        <p:sp>
          <p:nvSpPr>
            <p:cNvPr id="11" name="TextBox 11"/>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LLM3</a:t>
              </a:r>
            </a:p>
          </p:txBody>
        </p:sp>
      </p:grpSp>
      <p:sp>
        <p:nvSpPr>
          <p:cNvPr id="12" name="AutoShape 12"/>
          <p:cNvSpPr/>
          <p:nvPr/>
        </p:nvSpPr>
        <p:spPr>
          <a:xfrm>
            <a:off x="6021741" y="3828090"/>
            <a:ext cx="1730692" cy="1630253"/>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13" name="Group 13"/>
          <p:cNvGrpSpPr/>
          <p:nvPr/>
        </p:nvGrpSpPr>
        <p:grpSpPr>
          <a:xfrm>
            <a:off x="11363286" y="3301157"/>
            <a:ext cx="1880160" cy="1053867"/>
            <a:chOff x="0" y="0"/>
            <a:chExt cx="495186" cy="277562"/>
          </a:xfrm>
        </p:grpSpPr>
        <p:sp>
          <p:nvSpPr>
            <p:cNvPr id="14" name="Freeform 14"/>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gradFill rotWithShape="1">
              <a:gsLst>
                <a:gs pos="0">
                  <a:srgbClr val="FF66C4">
                    <a:alpha val="100000"/>
                  </a:srgbClr>
                </a:gs>
                <a:gs pos="100000">
                  <a:srgbClr val="FFDE59">
                    <a:alpha val="100000"/>
                  </a:srgbClr>
                </a:gs>
              </a:gsLst>
              <a:lin ang="0"/>
            </a:gradFill>
          </p:spPr>
          <p:txBody>
            <a:bodyPr/>
            <a:lstStyle/>
            <a:p>
              <a:endParaRPr lang="en-US"/>
            </a:p>
          </p:txBody>
        </p:sp>
        <p:sp>
          <p:nvSpPr>
            <p:cNvPr id="15" name="TextBox 15"/>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Resources</a:t>
              </a:r>
            </a:p>
          </p:txBody>
        </p:sp>
      </p:grpSp>
      <p:grpSp>
        <p:nvGrpSpPr>
          <p:cNvPr id="16" name="Group 16"/>
          <p:cNvGrpSpPr/>
          <p:nvPr/>
        </p:nvGrpSpPr>
        <p:grpSpPr>
          <a:xfrm>
            <a:off x="11363286" y="5143500"/>
            <a:ext cx="1880160" cy="1053867"/>
            <a:chOff x="0" y="0"/>
            <a:chExt cx="495186" cy="277562"/>
          </a:xfrm>
        </p:grpSpPr>
        <p:sp>
          <p:nvSpPr>
            <p:cNvPr id="17" name="Freeform 17"/>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gradFill rotWithShape="1">
              <a:gsLst>
                <a:gs pos="0">
                  <a:srgbClr val="8C52FF">
                    <a:alpha val="100000"/>
                  </a:srgbClr>
                </a:gs>
                <a:gs pos="100000">
                  <a:srgbClr val="FF914D">
                    <a:alpha val="100000"/>
                  </a:srgbClr>
                </a:gs>
              </a:gsLst>
              <a:lin ang="0"/>
            </a:gradFill>
          </p:spPr>
          <p:txBody>
            <a:bodyPr/>
            <a:lstStyle/>
            <a:p>
              <a:endParaRPr lang="en-US"/>
            </a:p>
          </p:txBody>
        </p:sp>
        <p:sp>
          <p:nvSpPr>
            <p:cNvPr id="18" name="TextBox 18"/>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Tools</a:t>
              </a:r>
            </a:p>
          </p:txBody>
        </p:sp>
      </p:grpSp>
      <p:sp>
        <p:nvSpPr>
          <p:cNvPr id="19" name="AutoShape 19"/>
          <p:cNvSpPr/>
          <p:nvPr/>
        </p:nvSpPr>
        <p:spPr>
          <a:xfrm>
            <a:off x="6021741" y="5670434"/>
            <a:ext cx="1589731" cy="0"/>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20" name="Group 20"/>
          <p:cNvGrpSpPr/>
          <p:nvPr/>
        </p:nvGrpSpPr>
        <p:grpSpPr>
          <a:xfrm>
            <a:off x="11363286" y="6987942"/>
            <a:ext cx="1880160" cy="1053867"/>
            <a:chOff x="0" y="0"/>
            <a:chExt cx="495186" cy="277562"/>
          </a:xfrm>
        </p:grpSpPr>
        <p:sp>
          <p:nvSpPr>
            <p:cNvPr id="21" name="Freeform 21"/>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gradFill rotWithShape="1">
              <a:gsLst>
                <a:gs pos="0">
                  <a:srgbClr val="8C52FF">
                    <a:alpha val="100000"/>
                  </a:srgbClr>
                </a:gs>
                <a:gs pos="100000">
                  <a:srgbClr val="00BF63">
                    <a:alpha val="100000"/>
                  </a:srgbClr>
                </a:gs>
              </a:gsLst>
              <a:lin ang="0"/>
            </a:gradFill>
          </p:spPr>
          <p:txBody>
            <a:bodyPr/>
            <a:lstStyle/>
            <a:p>
              <a:endParaRPr lang="en-US"/>
            </a:p>
          </p:txBody>
        </p:sp>
        <p:sp>
          <p:nvSpPr>
            <p:cNvPr id="22" name="TextBox 22"/>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Prompts</a:t>
              </a:r>
            </a:p>
          </p:txBody>
        </p:sp>
      </p:grpSp>
      <p:sp>
        <p:nvSpPr>
          <p:cNvPr id="23" name="AutoShape 23"/>
          <p:cNvSpPr/>
          <p:nvPr/>
        </p:nvSpPr>
        <p:spPr>
          <a:xfrm flipV="1">
            <a:off x="6021741" y="5770890"/>
            <a:ext cx="1730692" cy="1743986"/>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4" name="TextBox 24"/>
          <p:cNvSpPr txBox="1"/>
          <p:nvPr/>
        </p:nvSpPr>
        <p:spPr>
          <a:xfrm>
            <a:off x="3226018" y="2407444"/>
            <a:ext cx="11480582" cy="463633"/>
          </a:xfrm>
          <a:prstGeom prst="rect">
            <a:avLst/>
          </a:prstGeom>
        </p:spPr>
        <p:txBody>
          <a:bodyPr wrap="square" lIns="0" tIns="0" rIns="0" bIns="0" rtlCol="0" anchor="t">
            <a:spAutoFit/>
          </a:bodyPr>
          <a:lstStyle/>
          <a:p>
            <a:pPr algn="ctr">
              <a:lnSpc>
                <a:spcPts val="3881"/>
              </a:lnSpc>
              <a:spcBef>
                <a:spcPct val="0"/>
              </a:spcBef>
            </a:pPr>
            <a:r>
              <a:rPr lang="en-US" sz="2772" dirty="0">
                <a:solidFill>
                  <a:srgbClr val="25FBF5"/>
                </a:solidFill>
                <a:latin typeface="Canva Sans"/>
                <a:ea typeface="Canva Sans"/>
                <a:cs typeface="Canva Sans"/>
                <a:sym typeface="Canva Sans"/>
              </a:rPr>
              <a:t>MCP Simplifies the Integration Problem for Agent Development</a:t>
            </a:r>
          </a:p>
        </p:txBody>
      </p:sp>
      <p:grpSp>
        <p:nvGrpSpPr>
          <p:cNvPr id="25" name="Group 25"/>
          <p:cNvGrpSpPr/>
          <p:nvPr/>
        </p:nvGrpSpPr>
        <p:grpSpPr>
          <a:xfrm>
            <a:off x="7752433" y="5144550"/>
            <a:ext cx="1880160" cy="1053867"/>
            <a:chOff x="0" y="0"/>
            <a:chExt cx="495186" cy="277562"/>
          </a:xfrm>
        </p:grpSpPr>
        <p:sp>
          <p:nvSpPr>
            <p:cNvPr id="26" name="Freeform 26"/>
            <p:cNvSpPr/>
            <p:nvPr/>
          </p:nvSpPr>
          <p:spPr>
            <a:xfrm>
              <a:off x="0" y="0"/>
              <a:ext cx="495186" cy="277562"/>
            </a:xfrm>
            <a:custGeom>
              <a:avLst/>
              <a:gdLst/>
              <a:ahLst/>
              <a:cxnLst/>
              <a:rect l="l" t="t" r="r" b="b"/>
              <a:pathLst>
                <a:path w="495186" h="277562">
                  <a:moveTo>
                    <a:pt x="138781" y="0"/>
                  </a:moveTo>
                  <a:lnTo>
                    <a:pt x="356405" y="0"/>
                  </a:lnTo>
                  <a:cubicBezTo>
                    <a:pt x="393212" y="0"/>
                    <a:pt x="428512" y="14622"/>
                    <a:pt x="454538" y="40648"/>
                  </a:cubicBezTo>
                  <a:cubicBezTo>
                    <a:pt x="480565" y="66674"/>
                    <a:pt x="495186" y="101974"/>
                    <a:pt x="495186" y="138781"/>
                  </a:cubicBezTo>
                  <a:lnTo>
                    <a:pt x="495186" y="138781"/>
                  </a:lnTo>
                  <a:cubicBezTo>
                    <a:pt x="495186" y="215427"/>
                    <a:pt x="433052" y="277562"/>
                    <a:pt x="356405" y="277562"/>
                  </a:cubicBezTo>
                  <a:lnTo>
                    <a:pt x="138781" y="277562"/>
                  </a:lnTo>
                  <a:cubicBezTo>
                    <a:pt x="101974" y="277562"/>
                    <a:pt x="66674" y="262940"/>
                    <a:pt x="40648" y="236914"/>
                  </a:cubicBezTo>
                  <a:cubicBezTo>
                    <a:pt x="14622" y="210887"/>
                    <a:pt x="0" y="175588"/>
                    <a:pt x="0" y="138781"/>
                  </a:cubicBezTo>
                  <a:lnTo>
                    <a:pt x="0" y="138781"/>
                  </a:lnTo>
                  <a:cubicBezTo>
                    <a:pt x="0" y="101974"/>
                    <a:pt x="14622" y="66674"/>
                    <a:pt x="40648" y="40648"/>
                  </a:cubicBezTo>
                  <a:cubicBezTo>
                    <a:pt x="66674" y="14622"/>
                    <a:pt x="101974" y="0"/>
                    <a:pt x="138781" y="0"/>
                  </a:cubicBezTo>
                  <a:close/>
                </a:path>
              </a:pathLst>
            </a:custGeom>
            <a:solidFill>
              <a:srgbClr val="00BF63"/>
            </a:solidFill>
          </p:spPr>
          <p:txBody>
            <a:bodyPr/>
            <a:lstStyle/>
            <a:p>
              <a:endParaRPr lang="en-US"/>
            </a:p>
          </p:txBody>
        </p:sp>
        <p:sp>
          <p:nvSpPr>
            <p:cNvPr id="27" name="TextBox 27"/>
            <p:cNvSpPr txBox="1"/>
            <p:nvPr/>
          </p:nvSpPr>
          <p:spPr>
            <a:xfrm>
              <a:off x="0" y="-38100"/>
              <a:ext cx="495186" cy="315662"/>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MCP</a:t>
              </a:r>
            </a:p>
          </p:txBody>
        </p:sp>
      </p:grpSp>
      <p:sp>
        <p:nvSpPr>
          <p:cNvPr id="28" name="AutoShape 28"/>
          <p:cNvSpPr/>
          <p:nvPr/>
        </p:nvSpPr>
        <p:spPr>
          <a:xfrm flipV="1">
            <a:off x="9632593" y="3913494"/>
            <a:ext cx="1666739" cy="175799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29" name="AutoShape 29"/>
          <p:cNvSpPr/>
          <p:nvPr/>
        </p:nvSpPr>
        <p:spPr>
          <a:xfrm>
            <a:off x="9632593" y="5671483"/>
            <a:ext cx="1595818" cy="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0" name="AutoShape 30"/>
          <p:cNvSpPr/>
          <p:nvPr/>
        </p:nvSpPr>
        <p:spPr>
          <a:xfrm>
            <a:off x="9632593" y="5671483"/>
            <a:ext cx="1636557" cy="1715656"/>
          </a:xfrm>
          <a:prstGeom prst="line">
            <a:avLst/>
          </a:prstGeom>
          <a:ln w="38100" cap="flat">
            <a:solidFill>
              <a:srgbClr val="FFFFFF"/>
            </a:solidFill>
            <a:prstDash val="solid"/>
            <a:headEnd type="none" w="sm" len="sm"/>
            <a:tailEnd type="triangle" w="lg" len="med"/>
          </a:ln>
        </p:spPr>
        <p:txBody>
          <a:bodyPr/>
          <a:lstStyle/>
          <a:p>
            <a:endParaRPr lang="en-US"/>
          </a:p>
        </p:txBody>
      </p:sp>
      <p:sp>
        <p:nvSpPr>
          <p:cNvPr id="31" name="TextBox 31"/>
          <p:cNvSpPr txBox="1"/>
          <p:nvPr/>
        </p:nvSpPr>
        <p:spPr>
          <a:xfrm>
            <a:off x="7210905" y="7984660"/>
            <a:ext cx="3152295" cy="481331"/>
          </a:xfrm>
          <a:prstGeom prst="rect">
            <a:avLst/>
          </a:prstGeom>
        </p:spPr>
        <p:txBody>
          <a:bodyPr wrap="square" lIns="0" tIns="0" rIns="0" bIns="0" rtlCol="0" anchor="t">
            <a:spAutoFit/>
          </a:bodyPr>
          <a:lstStyle/>
          <a:p>
            <a:pPr algn="ctr">
              <a:lnSpc>
                <a:spcPts val="3919"/>
              </a:lnSpc>
              <a:spcBef>
                <a:spcPct val="0"/>
              </a:spcBef>
            </a:pPr>
            <a:r>
              <a:rPr lang="en-US" sz="2799" dirty="0">
                <a:solidFill>
                  <a:srgbClr val="25FBF5"/>
                </a:solidFill>
                <a:latin typeface="Canva Sans"/>
                <a:ea typeface="Canva Sans"/>
                <a:cs typeface="Canva Sans"/>
                <a:sym typeface="Canva Sans"/>
              </a:rPr>
              <a:t>M+N Integration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877610"/>
            <a:ext cx="1768499" cy="1662415"/>
            <a:chOff x="0" y="0"/>
            <a:chExt cx="465777" cy="437838"/>
          </a:xfrm>
        </p:grpSpPr>
        <p:sp>
          <p:nvSpPr>
            <p:cNvPr id="3" name="Freeform 3"/>
            <p:cNvSpPr/>
            <p:nvPr/>
          </p:nvSpPr>
          <p:spPr>
            <a:xfrm>
              <a:off x="0" y="0"/>
              <a:ext cx="465777" cy="437838"/>
            </a:xfrm>
            <a:custGeom>
              <a:avLst/>
              <a:gdLst/>
              <a:ahLst/>
              <a:cxnLst/>
              <a:rect l="l" t="t" r="r" b="b"/>
              <a:pathLst>
                <a:path w="465777" h="437838">
                  <a:moveTo>
                    <a:pt x="218919" y="0"/>
                  </a:moveTo>
                  <a:lnTo>
                    <a:pt x="246859" y="0"/>
                  </a:lnTo>
                  <a:cubicBezTo>
                    <a:pt x="367764" y="0"/>
                    <a:pt x="465777" y="98013"/>
                    <a:pt x="465777" y="218919"/>
                  </a:cubicBezTo>
                  <a:lnTo>
                    <a:pt x="465777" y="218919"/>
                  </a:lnTo>
                  <a:cubicBezTo>
                    <a:pt x="465777" y="339824"/>
                    <a:pt x="367764" y="437838"/>
                    <a:pt x="246859" y="437838"/>
                  </a:cubicBezTo>
                  <a:lnTo>
                    <a:pt x="218919" y="437838"/>
                  </a:lnTo>
                  <a:cubicBezTo>
                    <a:pt x="98013" y="437838"/>
                    <a:pt x="0" y="339824"/>
                    <a:pt x="0" y="218919"/>
                  </a:cubicBezTo>
                  <a:lnTo>
                    <a:pt x="0" y="218919"/>
                  </a:lnTo>
                  <a:cubicBezTo>
                    <a:pt x="0" y="98013"/>
                    <a:pt x="98013" y="0"/>
                    <a:pt x="218919" y="0"/>
                  </a:cubicBezTo>
                  <a:close/>
                </a:path>
              </a:pathLst>
            </a:custGeom>
            <a:solidFill>
              <a:srgbClr val="FFDE59"/>
            </a:solidFill>
          </p:spPr>
          <p:txBody>
            <a:bodyPr/>
            <a:lstStyle/>
            <a:p>
              <a:endParaRPr lang="en-US"/>
            </a:p>
          </p:txBody>
        </p:sp>
        <p:sp>
          <p:nvSpPr>
            <p:cNvPr id="4" name="TextBox 4"/>
            <p:cNvSpPr txBox="1"/>
            <p:nvPr/>
          </p:nvSpPr>
          <p:spPr>
            <a:xfrm>
              <a:off x="0" y="-38100"/>
              <a:ext cx="465777" cy="475938"/>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User</a:t>
              </a:r>
            </a:p>
          </p:txBody>
        </p:sp>
      </p:grpSp>
      <p:grpSp>
        <p:nvGrpSpPr>
          <p:cNvPr id="5" name="Group 5"/>
          <p:cNvGrpSpPr/>
          <p:nvPr/>
        </p:nvGrpSpPr>
        <p:grpSpPr>
          <a:xfrm>
            <a:off x="3851262" y="3267658"/>
            <a:ext cx="3086100" cy="2768781"/>
            <a:chOff x="0" y="0"/>
            <a:chExt cx="812800" cy="729226"/>
          </a:xfrm>
        </p:grpSpPr>
        <p:sp>
          <p:nvSpPr>
            <p:cNvPr id="6" name="Freeform 6"/>
            <p:cNvSpPr/>
            <p:nvPr/>
          </p:nvSpPr>
          <p:spPr>
            <a:xfrm>
              <a:off x="0" y="0"/>
              <a:ext cx="812800" cy="729226"/>
            </a:xfrm>
            <a:custGeom>
              <a:avLst/>
              <a:gdLst/>
              <a:ahLst/>
              <a:cxnLst/>
              <a:rect l="l" t="t" r="r" b="b"/>
              <a:pathLst>
                <a:path w="812800" h="729226">
                  <a:moveTo>
                    <a:pt x="127941" y="0"/>
                  </a:moveTo>
                  <a:lnTo>
                    <a:pt x="684859" y="0"/>
                  </a:lnTo>
                  <a:cubicBezTo>
                    <a:pt x="718791" y="0"/>
                    <a:pt x="751333" y="13479"/>
                    <a:pt x="775327" y="37473"/>
                  </a:cubicBezTo>
                  <a:cubicBezTo>
                    <a:pt x="799321" y="61467"/>
                    <a:pt x="812800" y="94009"/>
                    <a:pt x="812800" y="127941"/>
                  </a:cubicBezTo>
                  <a:lnTo>
                    <a:pt x="812800" y="601285"/>
                  </a:lnTo>
                  <a:cubicBezTo>
                    <a:pt x="812800" y="635217"/>
                    <a:pt x="799321" y="667760"/>
                    <a:pt x="775327" y="691753"/>
                  </a:cubicBezTo>
                  <a:cubicBezTo>
                    <a:pt x="751333" y="715747"/>
                    <a:pt x="718791" y="729226"/>
                    <a:pt x="684859" y="729226"/>
                  </a:cubicBezTo>
                  <a:lnTo>
                    <a:pt x="127941" y="729226"/>
                  </a:lnTo>
                  <a:cubicBezTo>
                    <a:pt x="94009" y="729226"/>
                    <a:pt x="61467" y="715747"/>
                    <a:pt x="37473" y="691753"/>
                  </a:cubicBezTo>
                  <a:cubicBezTo>
                    <a:pt x="13479" y="667760"/>
                    <a:pt x="0" y="635217"/>
                    <a:pt x="0" y="601285"/>
                  </a:cubicBezTo>
                  <a:lnTo>
                    <a:pt x="0" y="127941"/>
                  </a:lnTo>
                  <a:cubicBezTo>
                    <a:pt x="0" y="94009"/>
                    <a:pt x="13479" y="61467"/>
                    <a:pt x="37473" y="37473"/>
                  </a:cubicBezTo>
                  <a:cubicBezTo>
                    <a:pt x="61467" y="13479"/>
                    <a:pt x="94009" y="0"/>
                    <a:pt x="127941" y="0"/>
                  </a:cubicBezTo>
                  <a:close/>
                </a:path>
              </a:pathLst>
            </a:custGeom>
            <a:solidFill>
              <a:srgbClr val="FFDE59"/>
            </a:solidFill>
          </p:spPr>
          <p:txBody>
            <a:bodyPr/>
            <a:lstStyle/>
            <a:p>
              <a:endParaRPr lang="en-US"/>
            </a:p>
          </p:txBody>
        </p:sp>
        <p:sp>
          <p:nvSpPr>
            <p:cNvPr id="7" name="TextBox 7"/>
            <p:cNvSpPr txBox="1"/>
            <p:nvPr/>
          </p:nvSpPr>
          <p:spPr>
            <a:xfrm>
              <a:off x="0" y="-38100"/>
              <a:ext cx="812800" cy="767326"/>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V="1">
            <a:off x="2795395" y="4321036"/>
            <a:ext cx="1055867" cy="19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9" name="AutoShape 9"/>
          <p:cNvSpPr/>
          <p:nvPr/>
        </p:nvSpPr>
        <p:spPr>
          <a:xfrm flipH="1">
            <a:off x="2793118" y="5110872"/>
            <a:ext cx="1058144" cy="6628"/>
          </a:xfrm>
          <a:prstGeom prst="line">
            <a:avLst/>
          </a:prstGeom>
          <a:ln w="38100" cap="flat">
            <a:solidFill>
              <a:srgbClr val="FFFFFF"/>
            </a:solidFill>
            <a:prstDash val="solid"/>
            <a:headEnd type="none" w="sm" len="sm"/>
            <a:tailEnd type="triangle" w="lg" len="med"/>
          </a:ln>
        </p:spPr>
        <p:txBody>
          <a:bodyPr/>
          <a:lstStyle/>
          <a:p>
            <a:endParaRPr lang="en-US"/>
          </a:p>
        </p:txBody>
      </p:sp>
      <p:sp>
        <p:nvSpPr>
          <p:cNvPr id="10" name="Freeform 10"/>
          <p:cNvSpPr/>
          <p:nvPr/>
        </p:nvSpPr>
        <p:spPr>
          <a:xfrm>
            <a:off x="4199946" y="2551667"/>
            <a:ext cx="891126" cy="715991"/>
          </a:xfrm>
          <a:custGeom>
            <a:avLst/>
            <a:gdLst/>
            <a:ahLst/>
            <a:cxnLst/>
            <a:rect l="l" t="t" r="r" b="b"/>
            <a:pathLst>
              <a:path w="891126" h="715991">
                <a:moveTo>
                  <a:pt x="0" y="0"/>
                </a:moveTo>
                <a:lnTo>
                  <a:pt x="891126" y="0"/>
                </a:lnTo>
                <a:lnTo>
                  <a:pt x="891126" y="715991"/>
                </a:lnTo>
                <a:lnTo>
                  <a:pt x="0" y="715991"/>
                </a:lnTo>
                <a:lnTo>
                  <a:pt x="0" y="0"/>
                </a:lnTo>
                <a:close/>
              </a:path>
            </a:pathLst>
          </a:custGeom>
          <a:blipFill>
            <a:blip r:embed="rId3"/>
            <a:stretch>
              <a:fillRect/>
            </a:stretch>
          </a:blipFill>
        </p:spPr>
        <p:txBody>
          <a:bodyPr/>
          <a:lstStyle/>
          <a:p>
            <a:endParaRPr lang="en-US"/>
          </a:p>
        </p:txBody>
      </p:sp>
      <p:sp>
        <p:nvSpPr>
          <p:cNvPr id="11" name="Freeform 11"/>
          <p:cNvSpPr/>
          <p:nvPr/>
        </p:nvSpPr>
        <p:spPr>
          <a:xfrm>
            <a:off x="5394312" y="2551667"/>
            <a:ext cx="816074" cy="715991"/>
          </a:xfrm>
          <a:custGeom>
            <a:avLst/>
            <a:gdLst/>
            <a:ahLst/>
            <a:cxnLst/>
            <a:rect l="l" t="t" r="r" b="b"/>
            <a:pathLst>
              <a:path w="816074" h="715991">
                <a:moveTo>
                  <a:pt x="0" y="0"/>
                </a:moveTo>
                <a:lnTo>
                  <a:pt x="816074" y="0"/>
                </a:lnTo>
                <a:lnTo>
                  <a:pt x="816074" y="715991"/>
                </a:lnTo>
                <a:lnTo>
                  <a:pt x="0" y="715991"/>
                </a:lnTo>
                <a:lnTo>
                  <a:pt x="0" y="0"/>
                </a:lnTo>
                <a:close/>
              </a:path>
            </a:pathLst>
          </a:custGeom>
          <a:blipFill>
            <a:blip r:embed="rId4"/>
            <a:stretch>
              <a:fillRect t="-7251" b="-7251"/>
            </a:stretch>
          </a:blipFill>
        </p:spPr>
        <p:txBody>
          <a:bodyPr/>
          <a:lstStyle/>
          <a:p>
            <a:endParaRPr lang="en-US"/>
          </a:p>
        </p:txBody>
      </p:sp>
      <p:grpSp>
        <p:nvGrpSpPr>
          <p:cNvPr id="12" name="Group 12"/>
          <p:cNvGrpSpPr/>
          <p:nvPr/>
        </p:nvGrpSpPr>
        <p:grpSpPr>
          <a:xfrm>
            <a:off x="5091072" y="3593511"/>
            <a:ext cx="1694998" cy="568197"/>
            <a:chOff x="0" y="0"/>
            <a:chExt cx="446419" cy="149649"/>
          </a:xfrm>
        </p:grpSpPr>
        <p:sp>
          <p:nvSpPr>
            <p:cNvPr id="13" name="Freeform 13"/>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solidFill>
              <a:srgbClr val="00BF63"/>
            </a:solidFill>
          </p:spPr>
          <p:txBody>
            <a:bodyPr/>
            <a:lstStyle/>
            <a:p>
              <a:endParaRPr lang="en-US"/>
            </a:p>
          </p:txBody>
        </p:sp>
        <p:sp>
          <p:nvSpPr>
            <p:cNvPr id="14" name="TextBox 14"/>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Client</a:t>
              </a:r>
            </a:p>
          </p:txBody>
        </p:sp>
      </p:grpSp>
      <p:sp>
        <p:nvSpPr>
          <p:cNvPr id="15" name="TextBox 15"/>
          <p:cNvSpPr txBox="1"/>
          <p:nvPr/>
        </p:nvSpPr>
        <p:spPr>
          <a:xfrm>
            <a:off x="1028700" y="962025"/>
            <a:ext cx="3861382"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MCP Architecture</a:t>
            </a:r>
          </a:p>
        </p:txBody>
      </p:sp>
      <p:sp>
        <p:nvSpPr>
          <p:cNvPr id="16" name="TextBox 16"/>
          <p:cNvSpPr txBox="1"/>
          <p:nvPr/>
        </p:nvSpPr>
        <p:spPr>
          <a:xfrm>
            <a:off x="4528748" y="2086847"/>
            <a:ext cx="1180688" cy="464820"/>
          </a:xfrm>
          <a:prstGeom prst="rect">
            <a:avLst/>
          </a:prstGeom>
        </p:spPr>
        <p:txBody>
          <a:bodyPr lIns="0" tIns="0" rIns="0" bIns="0" rtlCol="0" anchor="t">
            <a:spAutoFit/>
          </a:bodyPr>
          <a:lstStyle/>
          <a:p>
            <a:pPr algn="ctr">
              <a:lnSpc>
                <a:spcPts val="3779"/>
              </a:lnSpc>
              <a:spcBef>
                <a:spcPct val="0"/>
              </a:spcBef>
            </a:pPr>
            <a:r>
              <a:rPr lang="en-US" sz="2700">
                <a:solidFill>
                  <a:srgbClr val="25FBF5"/>
                </a:solidFill>
                <a:latin typeface="Canva Sans"/>
                <a:ea typeface="Canva Sans"/>
                <a:cs typeface="Canva Sans"/>
                <a:sym typeface="Canva Sans"/>
              </a:rPr>
              <a:t>Host</a:t>
            </a:r>
          </a:p>
        </p:txBody>
      </p:sp>
      <p:grpSp>
        <p:nvGrpSpPr>
          <p:cNvPr id="17" name="Group 17"/>
          <p:cNvGrpSpPr/>
          <p:nvPr/>
        </p:nvGrpSpPr>
        <p:grpSpPr>
          <a:xfrm>
            <a:off x="5119092" y="4368506"/>
            <a:ext cx="1694998" cy="568197"/>
            <a:chOff x="0" y="0"/>
            <a:chExt cx="446419" cy="149649"/>
          </a:xfrm>
        </p:grpSpPr>
        <p:sp>
          <p:nvSpPr>
            <p:cNvPr id="18" name="Freeform 18"/>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solidFill>
              <a:srgbClr val="00BF63"/>
            </a:solidFill>
          </p:spPr>
          <p:txBody>
            <a:bodyPr/>
            <a:lstStyle/>
            <a:p>
              <a:endParaRPr lang="en-US"/>
            </a:p>
          </p:txBody>
        </p:sp>
        <p:sp>
          <p:nvSpPr>
            <p:cNvPr id="19" name="TextBox 19"/>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Client</a:t>
              </a:r>
            </a:p>
          </p:txBody>
        </p:sp>
      </p:grpSp>
      <p:grpSp>
        <p:nvGrpSpPr>
          <p:cNvPr id="20" name="Group 20"/>
          <p:cNvGrpSpPr/>
          <p:nvPr/>
        </p:nvGrpSpPr>
        <p:grpSpPr>
          <a:xfrm>
            <a:off x="5119092" y="5143500"/>
            <a:ext cx="1694998" cy="568197"/>
            <a:chOff x="0" y="0"/>
            <a:chExt cx="446419" cy="149649"/>
          </a:xfrm>
        </p:grpSpPr>
        <p:sp>
          <p:nvSpPr>
            <p:cNvPr id="21" name="Freeform 21"/>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solidFill>
              <a:srgbClr val="00BF63"/>
            </a:solidFill>
          </p:spPr>
          <p:txBody>
            <a:bodyPr/>
            <a:lstStyle/>
            <a:p>
              <a:endParaRPr lang="en-US"/>
            </a:p>
          </p:txBody>
        </p:sp>
        <p:sp>
          <p:nvSpPr>
            <p:cNvPr id="22" name="TextBox 22"/>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Client</a:t>
              </a:r>
            </a:p>
          </p:txBody>
        </p:sp>
      </p:grpSp>
      <p:grpSp>
        <p:nvGrpSpPr>
          <p:cNvPr id="23" name="Group 23"/>
          <p:cNvGrpSpPr/>
          <p:nvPr/>
        </p:nvGrpSpPr>
        <p:grpSpPr>
          <a:xfrm>
            <a:off x="7449002" y="3593511"/>
            <a:ext cx="1694998" cy="568197"/>
            <a:chOff x="0" y="0"/>
            <a:chExt cx="446419" cy="149649"/>
          </a:xfrm>
        </p:grpSpPr>
        <p:sp>
          <p:nvSpPr>
            <p:cNvPr id="24" name="Freeform 24"/>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solidFill>
              <a:srgbClr val="25FBF5"/>
            </a:solidFill>
          </p:spPr>
          <p:txBody>
            <a:bodyPr/>
            <a:lstStyle/>
            <a:p>
              <a:endParaRPr lang="en-US"/>
            </a:p>
          </p:txBody>
        </p:sp>
        <p:sp>
          <p:nvSpPr>
            <p:cNvPr id="25" name="TextBox 25"/>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Server</a:t>
              </a:r>
            </a:p>
          </p:txBody>
        </p:sp>
      </p:grpSp>
      <p:grpSp>
        <p:nvGrpSpPr>
          <p:cNvPr id="26" name="Group 26"/>
          <p:cNvGrpSpPr/>
          <p:nvPr/>
        </p:nvGrpSpPr>
        <p:grpSpPr>
          <a:xfrm>
            <a:off x="7449002" y="4367950"/>
            <a:ext cx="1694998" cy="568197"/>
            <a:chOff x="0" y="0"/>
            <a:chExt cx="446419" cy="149649"/>
          </a:xfrm>
        </p:grpSpPr>
        <p:sp>
          <p:nvSpPr>
            <p:cNvPr id="27" name="Freeform 27"/>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solidFill>
              <a:srgbClr val="25FBF5"/>
            </a:solidFill>
          </p:spPr>
          <p:txBody>
            <a:bodyPr/>
            <a:lstStyle/>
            <a:p>
              <a:endParaRPr lang="en-US"/>
            </a:p>
          </p:txBody>
        </p:sp>
        <p:sp>
          <p:nvSpPr>
            <p:cNvPr id="28" name="TextBox 28"/>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Server</a:t>
              </a:r>
            </a:p>
          </p:txBody>
        </p:sp>
      </p:grpSp>
      <p:grpSp>
        <p:nvGrpSpPr>
          <p:cNvPr id="29" name="Group 29"/>
          <p:cNvGrpSpPr/>
          <p:nvPr/>
        </p:nvGrpSpPr>
        <p:grpSpPr>
          <a:xfrm>
            <a:off x="7449002" y="5145697"/>
            <a:ext cx="1694998" cy="568197"/>
            <a:chOff x="0" y="0"/>
            <a:chExt cx="446419" cy="149649"/>
          </a:xfrm>
        </p:grpSpPr>
        <p:sp>
          <p:nvSpPr>
            <p:cNvPr id="30" name="Freeform 30"/>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solidFill>
              <a:srgbClr val="25FBF5"/>
            </a:solidFill>
          </p:spPr>
          <p:txBody>
            <a:bodyPr/>
            <a:lstStyle/>
            <a:p>
              <a:endParaRPr lang="en-US"/>
            </a:p>
          </p:txBody>
        </p:sp>
        <p:sp>
          <p:nvSpPr>
            <p:cNvPr id="31" name="TextBox 31"/>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Server</a:t>
              </a:r>
            </a:p>
          </p:txBody>
        </p:sp>
      </p:grpSp>
      <p:grpSp>
        <p:nvGrpSpPr>
          <p:cNvPr id="32" name="Group 32"/>
          <p:cNvGrpSpPr/>
          <p:nvPr/>
        </p:nvGrpSpPr>
        <p:grpSpPr>
          <a:xfrm>
            <a:off x="9972946" y="2341466"/>
            <a:ext cx="1694998" cy="568197"/>
            <a:chOff x="0" y="0"/>
            <a:chExt cx="446419" cy="149649"/>
          </a:xfrm>
        </p:grpSpPr>
        <p:sp>
          <p:nvSpPr>
            <p:cNvPr id="33" name="Freeform 33"/>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gradFill rotWithShape="1">
              <a:gsLst>
                <a:gs pos="0">
                  <a:srgbClr val="8C52FF">
                    <a:alpha val="100000"/>
                  </a:srgbClr>
                </a:gs>
                <a:gs pos="100000">
                  <a:srgbClr val="FF914D">
                    <a:alpha val="100000"/>
                  </a:srgbClr>
                </a:gs>
              </a:gsLst>
              <a:lin ang="0"/>
            </a:gradFill>
          </p:spPr>
          <p:txBody>
            <a:bodyPr/>
            <a:lstStyle/>
            <a:p>
              <a:endParaRPr lang="en-US"/>
            </a:p>
          </p:txBody>
        </p:sp>
        <p:sp>
          <p:nvSpPr>
            <p:cNvPr id="34" name="TextBox 34"/>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Tools</a:t>
              </a:r>
            </a:p>
          </p:txBody>
        </p:sp>
      </p:grpSp>
      <p:grpSp>
        <p:nvGrpSpPr>
          <p:cNvPr id="35" name="Group 35"/>
          <p:cNvGrpSpPr/>
          <p:nvPr/>
        </p:nvGrpSpPr>
        <p:grpSpPr>
          <a:xfrm>
            <a:off x="9972946" y="3025314"/>
            <a:ext cx="1694998" cy="568197"/>
            <a:chOff x="0" y="0"/>
            <a:chExt cx="446419" cy="149649"/>
          </a:xfrm>
        </p:grpSpPr>
        <p:sp>
          <p:nvSpPr>
            <p:cNvPr id="36" name="Freeform 36"/>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gradFill rotWithShape="1">
              <a:gsLst>
                <a:gs pos="0">
                  <a:srgbClr val="FF66C4">
                    <a:alpha val="100000"/>
                  </a:srgbClr>
                </a:gs>
                <a:gs pos="100000">
                  <a:srgbClr val="FFDE59">
                    <a:alpha val="100000"/>
                  </a:srgbClr>
                </a:gs>
              </a:gsLst>
              <a:lin ang="0"/>
            </a:gradFill>
          </p:spPr>
          <p:txBody>
            <a:bodyPr/>
            <a:lstStyle/>
            <a:p>
              <a:endParaRPr lang="en-US"/>
            </a:p>
          </p:txBody>
        </p:sp>
        <p:sp>
          <p:nvSpPr>
            <p:cNvPr id="37" name="TextBox 37"/>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Resources</a:t>
              </a:r>
            </a:p>
          </p:txBody>
        </p:sp>
      </p:grpSp>
      <p:grpSp>
        <p:nvGrpSpPr>
          <p:cNvPr id="38" name="Group 38"/>
          <p:cNvGrpSpPr/>
          <p:nvPr/>
        </p:nvGrpSpPr>
        <p:grpSpPr>
          <a:xfrm>
            <a:off x="9972946" y="3707811"/>
            <a:ext cx="1694998" cy="568197"/>
            <a:chOff x="0" y="0"/>
            <a:chExt cx="446419" cy="149649"/>
          </a:xfrm>
        </p:grpSpPr>
        <p:sp>
          <p:nvSpPr>
            <p:cNvPr id="39" name="Freeform 39"/>
            <p:cNvSpPr/>
            <p:nvPr/>
          </p:nvSpPr>
          <p:spPr>
            <a:xfrm>
              <a:off x="0" y="0"/>
              <a:ext cx="446419" cy="149649"/>
            </a:xfrm>
            <a:custGeom>
              <a:avLst/>
              <a:gdLst/>
              <a:ahLst/>
              <a:cxnLst/>
              <a:rect l="l" t="t" r="r" b="b"/>
              <a:pathLst>
                <a:path w="446419" h="149649">
                  <a:moveTo>
                    <a:pt x="74824" y="0"/>
                  </a:moveTo>
                  <a:lnTo>
                    <a:pt x="371595" y="0"/>
                  </a:lnTo>
                  <a:cubicBezTo>
                    <a:pt x="412919" y="0"/>
                    <a:pt x="446419" y="33500"/>
                    <a:pt x="446419" y="74824"/>
                  </a:cubicBezTo>
                  <a:lnTo>
                    <a:pt x="446419" y="74824"/>
                  </a:lnTo>
                  <a:cubicBezTo>
                    <a:pt x="446419" y="116149"/>
                    <a:pt x="412919" y="149649"/>
                    <a:pt x="371595" y="149649"/>
                  </a:cubicBezTo>
                  <a:lnTo>
                    <a:pt x="74824" y="149649"/>
                  </a:lnTo>
                  <a:cubicBezTo>
                    <a:pt x="33500" y="149649"/>
                    <a:pt x="0" y="116149"/>
                    <a:pt x="0" y="74824"/>
                  </a:cubicBezTo>
                  <a:lnTo>
                    <a:pt x="0" y="74824"/>
                  </a:lnTo>
                  <a:cubicBezTo>
                    <a:pt x="0" y="33500"/>
                    <a:pt x="33500" y="0"/>
                    <a:pt x="74824" y="0"/>
                  </a:cubicBezTo>
                  <a:close/>
                </a:path>
              </a:pathLst>
            </a:custGeom>
            <a:gradFill rotWithShape="1">
              <a:gsLst>
                <a:gs pos="0">
                  <a:srgbClr val="8C52FF">
                    <a:alpha val="100000"/>
                  </a:srgbClr>
                </a:gs>
                <a:gs pos="100000">
                  <a:srgbClr val="00BF63">
                    <a:alpha val="100000"/>
                  </a:srgbClr>
                </a:gs>
              </a:gsLst>
              <a:lin ang="0"/>
            </a:gradFill>
          </p:spPr>
          <p:txBody>
            <a:bodyPr/>
            <a:lstStyle/>
            <a:p>
              <a:endParaRPr lang="en-US"/>
            </a:p>
          </p:txBody>
        </p:sp>
        <p:sp>
          <p:nvSpPr>
            <p:cNvPr id="40" name="TextBox 40"/>
            <p:cNvSpPr txBox="1"/>
            <p:nvPr/>
          </p:nvSpPr>
          <p:spPr>
            <a:xfrm>
              <a:off x="0" y="-38100"/>
              <a:ext cx="446419" cy="187749"/>
            </a:xfrm>
            <a:prstGeom prst="rect">
              <a:avLst/>
            </a:prstGeom>
          </p:spPr>
          <p:txBody>
            <a:bodyPr lIns="50800" tIns="50800" rIns="50800" bIns="50800" rtlCol="0" anchor="ctr"/>
            <a:lstStyle/>
            <a:p>
              <a:pPr algn="ctr">
                <a:lnSpc>
                  <a:spcPts val="2659"/>
                </a:lnSpc>
              </a:pPr>
              <a:r>
                <a:rPr lang="en-US" sz="1899">
                  <a:solidFill>
                    <a:srgbClr val="000000"/>
                  </a:solidFill>
                  <a:latin typeface="Canva Sans"/>
                  <a:ea typeface="Canva Sans"/>
                  <a:cs typeface="Canva Sans"/>
                  <a:sym typeface="Canva Sans"/>
                </a:rPr>
                <a:t>Prompts</a:t>
              </a:r>
            </a:p>
          </p:txBody>
        </p:sp>
      </p:grpSp>
      <p:sp>
        <p:nvSpPr>
          <p:cNvPr id="41" name="AutoShape 41"/>
          <p:cNvSpPr/>
          <p:nvPr/>
        </p:nvSpPr>
        <p:spPr>
          <a:xfrm flipV="1">
            <a:off x="9144000" y="2709425"/>
            <a:ext cx="742723" cy="1168184"/>
          </a:xfrm>
          <a:prstGeom prst="line">
            <a:avLst/>
          </a:prstGeom>
          <a:ln w="38100" cap="flat">
            <a:solidFill>
              <a:srgbClr val="FFFFFF"/>
            </a:solidFill>
            <a:prstDash val="solid"/>
            <a:headEnd type="none" w="sm" len="sm"/>
            <a:tailEnd type="triangle" w="lg" len="med"/>
          </a:ln>
        </p:spPr>
        <p:txBody>
          <a:bodyPr/>
          <a:lstStyle/>
          <a:p>
            <a:endParaRPr lang="en-US"/>
          </a:p>
        </p:txBody>
      </p:sp>
      <p:sp>
        <p:nvSpPr>
          <p:cNvPr id="42" name="AutoShape 42"/>
          <p:cNvSpPr/>
          <p:nvPr/>
        </p:nvSpPr>
        <p:spPr>
          <a:xfrm flipV="1">
            <a:off x="9144000" y="3479763"/>
            <a:ext cx="778216" cy="397847"/>
          </a:xfrm>
          <a:prstGeom prst="line">
            <a:avLst/>
          </a:prstGeom>
          <a:ln w="38100" cap="flat">
            <a:solidFill>
              <a:srgbClr val="FFFFFF"/>
            </a:solidFill>
            <a:prstDash val="solid"/>
            <a:headEnd type="none" w="sm" len="sm"/>
            <a:tailEnd type="triangle" w="lg" len="med"/>
          </a:ln>
        </p:spPr>
        <p:txBody>
          <a:bodyPr/>
          <a:lstStyle/>
          <a:p>
            <a:endParaRPr lang="en-US"/>
          </a:p>
        </p:txBody>
      </p:sp>
      <p:sp>
        <p:nvSpPr>
          <p:cNvPr id="43" name="AutoShape 43"/>
          <p:cNvSpPr/>
          <p:nvPr/>
        </p:nvSpPr>
        <p:spPr>
          <a:xfrm>
            <a:off x="9144000" y="3877610"/>
            <a:ext cx="863811" cy="305686"/>
          </a:xfrm>
          <a:prstGeom prst="line">
            <a:avLst/>
          </a:prstGeom>
          <a:ln w="38100" cap="flat">
            <a:solidFill>
              <a:srgbClr val="FFFFFF"/>
            </a:solidFill>
            <a:prstDash val="solid"/>
            <a:headEnd type="none" w="sm" len="sm"/>
            <a:tailEnd type="triangle" w="lg" len="med"/>
          </a:ln>
        </p:spPr>
        <p:txBody>
          <a:bodyPr/>
          <a:lstStyle/>
          <a:p>
            <a:endParaRPr lang="en-US"/>
          </a:p>
        </p:txBody>
      </p:sp>
      <p:sp>
        <p:nvSpPr>
          <p:cNvPr id="44" name="AutoShape 44"/>
          <p:cNvSpPr/>
          <p:nvPr/>
        </p:nvSpPr>
        <p:spPr>
          <a:xfrm>
            <a:off x="6786070" y="3877610"/>
            <a:ext cx="641300" cy="44693"/>
          </a:xfrm>
          <a:prstGeom prst="line">
            <a:avLst/>
          </a:prstGeom>
          <a:ln w="38100" cap="flat">
            <a:solidFill>
              <a:srgbClr val="FFFFFF"/>
            </a:solidFill>
            <a:prstDash val="solid"/>
            <a:headEnd type="none" w="sm" len="sm"/>
            <a:tailEnd type="triangle" w="lg" len="med"/>
          </a:ln>
        </p:spPr>
        <p:txBody>
          <a:bodyPr/>
          <a:lstStyle/>
          <a:p>
            <a:endParaRPr lang="en-US"/>
          </a:p>
        </p:txBody>
      </p:sp>
      <p:sp>
        <p:nvSpPr>
          <p:cNvPr id="45" name="AutoShape 45"/>
          <p:cNvSpPr/>
          <p:nvPr/>
        </p:nvSpPr>
        <p:spPr>
          <a:xfrm flipV="1">
            <a:off x="6814090" y="4592434"/>
            <a:ext cx="548567" cy="60170"/>
          </a:xfrm>
          <a:prstGeom prst="line">
            <a:avLst/>
          </a:prstGeom>
          <a:ln w="38100" cap="flat">
            <a:solidFill>
              <a:srgbClr val="FFFFFF"/>
            </a:solidFill>
            <a:prstDash val="solid"/>
            <a:headEnd type="none" w="sm" len="sm"/>
            <a:tailEnd type="triangle" w="lg" len="med"/>
          </a:ln>
        </p:spPr>
        <p:txBody>
          <a:bodyPr/>
          <a:lstStyle/>
          <a:p>
            <a:endParaRPr lang="en-US"/>
          </a:p>
        </p:txBody>
      </p:sp>
      <p:sp>
        <p:nvSpPr>
          <p:cNvPr id="46" name="AutoShape 46"/>
          <p:cNvSpPr/>
          <p:nvPr/>
        </p:nvSpPr>
        <p:spPr>
          <a:xfrm flipV="1">
            <a:off x="6814090" y="5295967"/>
            <a:ext cx="667565" cy="131631"/>
          </a:xfrm>
          <a:prstGeom prst="line">
            <a:avLst/>
          </a:prstGeom>
          <a:ln w="38100" cap="flat">
            <a:solidFill>
              <a:srgbClr val="FFFFFF"/>
            </a:solidFill>
            <a:prstDash val="solid"/>
            <a:headEnd type="none" w="sm" len="sm"/>
            <a:tailEnd type="triangle" w="lg" len="med"/>
          </a:ln>
        </p:spPr>
        <p:txBody>
          <a:bodyPr/>
          <a:lstStyle/>
          <a:p>
            <a:endParaRPr lang="en-US"/>
          </a:p>
        </p:txBody>
      </p:sp>
      <p:grpSp>
        <p:nvGrpSpPr>
          <p:cNvPr id="47" name="Group 47"/>
          <p:cNvGrpSpPr/>
          <p:nvPr/>
        </p:nvGrpSpPr>
        <p:grpSpPr>
          <a:xfrm>
            <a:off x="9174480" y="4580572"/>
            <a:ext cx="188595" cy="184785"/>
            <a:chOff x="0" y="0"/>
            <a:chExt cx="251460" cy="246380"/>
          </a:xfrm>
        </p:grpSpPr>
        <p:sp>
          <p:nvSpPr>
            <p:cNvPr id="48" name="Freeform 48"/>
            <p:cNvSpPr/>
            <p:nvPr/>
          </p:nvSpPr>
          <p:spPr>
            <a:xfrm>
              <a:off x="49530" y="49530"/>
              <a:ext cx="149860" cy="151130"/>
            </a:xfrm>
            <a:custGeom>
              <a:avLst/>
              <a:gdLst/>
              <a:ahLst/>
              <a:cxnLst/>
              <a:rect l="l" t="t" r="r" b="b"/>
              <a:pathLst>
                <a:path w="149860" h="151130">
                  <a:moveTo>
                    <a:pt x="149860" y="53340"/>
                  </a:moveTo>
                  <a:cubicBezTo>
                    <a:pt x="129540" y="134620"/>
                    <a:pt x="120650" y="140970"/>
                    <a:pt x="107950" y="144780"/>
                  </a:cubicBezTo>
                  <a:cubicBezTo>
                    <a:pt x="90170" y="151130"/>
                    <a:pt x="54610" y="148590"/>
                    <a:pt x="38100" y="140970"/>
                  </a:cubicBezTo>
                  <a:cubicBezTo>
                    <a:pt x="25400" y="135890"/>
                    <a:pt x="17780" y="125730"/>
                    <a:pt x="11430" y="115570"/>
                  </a:cubicBezTo>
                  <a:cubicBezTo>
                    <a:pt x="5080" y="105410"/>
                    <a:pt x="0" y="93980"/>
                    <a:pt x="1270" y="80010"/>
                  </a:cubicBezTo>
                  <a:cubicBezTo>
                    <a:pt x="2540" y="62230"/>
                    <a:pt x="16510" y="29210"/>
                    <a:pt x="30480" y="16510"/>
                  </a:cubicBezTo>
                  <a:cubicBezTo>
                    <a:pt x="39370" y="6350"/>
                    <a:pt x="49530" y="1270"/>
                    <a:pt x="63500" y="1270"/>
                  </a:cubicBezTo>
                  <a:cubicBezTo>
                    <a:pt x="81280" y="0"/>
                    <a:pt x="130810" y="21590"/>
                    <a:pt x="130810" y="21590"/>
                  </a:cubicBezTo>
                </a:path>
              </a:pathLst>
            </a:custGeom>
            <a:solidFill>
              <a:srgbClr val="E7191F"/>
            </a:solidFill>
            <a:ln cap="sq">
              <a:noFill/>
              <a:prstDash val="solid"/>
              <a:miter/>
            </a:ln>
          </p:spPr>
          <p:txBody>
            <a:bodyPr/>
            <a:lstStyle/>
            <a:p>
              <a:endParaRPr lang="en-US"/>
            </a:p>
          </p:txBody>
        </p:sp>
      </p:grpSp>
      <p:grpSp>
        <p:nvGrpSpPr>
          <p:cNvPr id="49" name="Group 49"/>
          <p:cNvGrpSpPr/>
          <p:nvPr/>
        </p:nvGrpSpPr>
        <p:grpSpPr>
          <a:xfrm>
            <a:off x="9406890" y="4580572"/>
            <a:ext cx="188595" cy="184785"/>
            <a:chOff x="0" y="0"/>
            <a:chExt cx="251460" cy="246380"/>
          </a:xfrm>
        </p:grpSpPr>
        <p:sp>
          <p:nvSpPr>
            <p:cNvPr id="50" name="Freeform 50"/>
            <p:cNvSpPr/>
            <p:nvPr/>
          </p:nvSpPr>
          <p:spPr>
            <a:xfrm>
              <a:off x="49530" y="49530"/>
              <a:ext cx="149860" cy="151130"/>
            </a:xfrm>
            <a:custGeom>
              <a:avLst/>
              <a:gdLst/>
              <a:ahLst/>
              <a:cxnLst/>
              <a:rect l="l" t="t" r="r" b="b"/>
              <a:pathLst>
                <a:path w="149860" h="151130">
                  <a:moveTo>
                    <a:pt x="149860" y="53340"/>
                  </a:moveTo>
                  <a:cubicBezTo>
                    <a:pt x="130810" y="134620"/>
                    <a:pt x="120650" y="140970"/>
                    <a:pt x="107950" y="144780"/>
                  </a:cubicBezTo>
                  <a:cubicBezTo>
                    <a:pt x="91440" y="151130"/>
                    <a:pt x="54610" y="148590"/>
                    <a:pt x="38100" y="140970"/>
                  </a:cubicBezTo>
                  <a:cubicBezTo>
                    <a:pt x="25400" y="135890"/>
                    <a:pt x="17780" y="125730"/>
                    <a:pt x="11430" y="115570"/>
                  </a:cubicBezTo>
                  <a:cubicBezTo>
                    <a:pt x="6350" y="105410"/>
                    <a:pt x="0" y="93980"/>
                    <a:pt x="1270" y="80010"/>
                  </a:cubicBezTo>
                  <a:cubicBezTo>
                    <a:pt x="2540" y="62230"/>
                    <a:pt x="17780" y="29210"/>
                    <a:pt x="30480" y="16510"/>
                  </a:cubicBezTo>
                  <a:cubicBezTo>
                    <a:pt x="39370" y="6350"/>
                    <a:pt x="50800" y="1270"/>
                    <a:pt x="63500" y="1270"/>
                  </a:cubicBezTo>
                  <a:cubicBezTo>
                    <a:pt x="82550" y="0"/>
                    <a:pt x="130810" y="21590"/>
                    <a:pt x="130810" y="21590"/>
                  </a:cubicBezTo>
                </a:path>
              </a:pathLst>
            </a:custGeom>
            <a:solidFill>
              <a:srgbClr val="E7191F"/>
            </a:solidFill>
            <a:ln cap="sq">
              <a:noFill/>
              <a:prstDash val="solid"/>
              <a:miter/>
            </a:ln>
          </p:spPr>
          <p:txBody>
            <a:bodyPr/>
            <a:lstStyle/>
            <a:p>
              <a:endParaRPr lang="en-US"/>
            </a:p>
          </p:txBody>
        </p:sp>
      </p:grpSp>
      <p:grpSp>
        <p:nvGrpSpPr>
          <p:cNvPr id="51" name="Group 51"/>
          <p:cNvGrpSpPr/>
          <p:nvPr/>
        </p:nvGrpSpPr>
        <p:grpSpPr>
          <a:xfrm>
            <a:off x="9705022" y="4590097"/>
            <a:ext cx="189548" cy="189548"/>
            <a:chOff x="0" y="0"/>
            <a:chExt cx="252730" cy="252730"/>
          </a:xfrm>
        </p:grpSpPr>
        <p:sp>
          <p:nvSpPr>
            <p:cNvPr id="52" name="Freeform 52"/>
            <p:cNvSpPr/>
            <p:nvPr/>
          </p:nvSpPr>
          <p:spPr>
            <a:xfrm>
              <a:off x="49530" y="49530"/>
              <a:ext cx="149860" cy="154940"/>
            </a:xfrm>
            <a:custGeom>
              <a:avLst/>
              <a:gdLst/>
              <a:ahLst/>
              <a:cxnLst/>
              <a:rect l="l" t="t" r="r" b="b"/>
              <a:pathLst>
                <a:path w="149860" h="154940">
                  <a:moveTo>
                    <a:pt x="149860" y="53340"/>
                  </a:moveTo>
                  <a:cubicBezTo>
                    <a:pt x="146050" y="106680"/>
                    <a:pt x="124460" y="135890"/>
                    <a:pt x="107950" y="144780"/>
                  </a:cubicBezTo>
                  <a:cubicBezTo>
                    <a:pt x="96520" y="152400"/>
                    <a:pt x="85090" y="154940"/>
                    <a:pt x="72390" y="152400"/>
                  </a:cubicBezTo>
                  <a:cubicBezTo>
                    <a:pt x="54610" y="148590"/>
                    <a:pt x="22860" y="129540"/>
                    <a:pt x="11430" y="115570"/>
                  </a:cubicBezTo>
                  <a:cubicBezTo>
                    <a:pt x="3810" y="105410"/>
                    <a:pt x="0" y="93980"/>
                    <a:pt x="1270" y="80010"/>
                  </a:cubicBezTo>
                  <a:cubicBezTo>
                    <a:pt x="2540" y="62230"/>
                    <a:pt x="16510" y="29210"/>
                    <a:pt x="30480" y="16510"/>
                  </a:cubicBezTo>
                  <a:cubicBezTo>
                    <a:pt x="39370" y="6350"/>
                    <a:pt x="49530" y="1270"/>
                    <a:pt x="63500" y="1270"/>
                  </a:cubicBezTo>
                  <a:cubicBezTo>
                    <a:pt x="81280" y="0"/>
                    <a:pt x="130810" y="21590"/>
                    <a:pt x="130810" y="21590"/>
                  </a:cubicBezTo>
                </a:path>
              </a:pathLst>
            </a:custGeom>
            <a:solidFill>
              <a:srgbClr val="E7191F"/>
            </a:solidFill>
            <a:ln cap="sq">
              <a:noFill/>
              <a:prstDash val="solid"/>
              <a:miter/>
            </a:ln>
          </p:spPr>
          <p:txBody>
            <a:bodyPr/>
            <a:lstStyle/>
            <a:p>
              <a:endParaRPr lang="en-US"/>
            </a:p>
          </p:txBody>
        </p:sp>
      </p:grpSp>
      <p:grpSp>
        <p:nvGrpSpPr>
          <p:cNvPr id="53" name="Group 53"/>
          <p:cNvGrpSpPr/>
          <p:nvPr/>
        </p:nvGrpSpPr>
        <p:grpSpPr>
          <a:xfrm>
            <a:off x="9198293" y="5374958"/>
            <a:ext cx="184785" cy="184785"/>
            <a:chOff x="0" y="0"/>
            <a:chExt cx="246380" cy="246380"/>
          </a:xfrm>
        </p:grpSpPr>
        <p:sp>
          <p:nvSpPr>
            <p:cNvPr id="54" name="Freeform 54"/>
            <p:cNvSpPr/>
            <p:nvPr/>
          </p:nvSpPr>
          <p:spPr>
            <a:xfrm>
              <a:off x="45720" y="49530"/>
              <a:ext cx="147320" cy="153670"/>
            </a:xfrm>
            <a:custGeom>
              <a:avLst/>
              <a:gdLst/>
              <a:ahLst/>
              <a:cxnLst/>
              <a:rect l="l" t="t" r="r" b="b"/>
              <a:pathLst>
                <a:path w="147320" h="153670">
                  <a:moveTo>
                    <a:pt x="147320" y="53340"/>
                  </a:moveTo>
                  <a:cubicBezTo>
                    <a:pt x="143510" y="107950"/>
                    <a:pt x="124460" y="137160"/>
                    <a:pt x="105410" y="146050"/>
                  </a:cubicBezTo>
                  <a:cubicBezTo>
                    <a:pt x="86360" y="153670"/>
                    <a:pt x="52070" y="148590"/>
                    <a:pt x="35560" y="140970"/>
                  </a:cubicBezTo>
                  <a:cubicBezTo>
                    <a:pt x="22860" y="135890"/>
                    <a:pt x="15240" y="127000"/>
                    <a:pt x="8890" y="115570"/>
                  </a:cubicBezTo>
                  <a:cubicBezTo>
                    <a:pt x="1270" y="99060"/>
                    <a:pt x="0" y="62230"/>
                    <a:pt x="5080" y="44450"/>
                  </a:cubicBezTo>
                  <a:cubicBezTo>
                    <a:pt x="8890" y="31750"/>
                    <a:pt x="17780" y="22860"/>
                    <a:pt x="27940" y="16510"/>
                  </a:cubicBezTo>
                  <a:cubicBezTo>
                    <a:pt x="36830" y="8890"/>
                    <a:pt x="48260" y="1270"/>
                    <a:pt x="60960" y="1270"/>
                  </a:cubicBezTo>
                  <a:cubicBezTo>
                    <a:pt x="78740" y="0"/>
                    <a:pt x="128270" y="21590"/>
                    <a:pt x="128270" y="21590"/>
                  </a:cubicBezTo>
                </a:path>
              </a:pathLst>
            </a:custGeom>
            <a:solidFill>
              <a:srgbClr val="E7191F"/>
            </a:solidFill>
            <a:ln cap="sq">
              <a:noFill/>
              <a:prstDash val="solid"/>
              <a:miter/>
            </a:ln>
          </p:spPr>
          <p:txBody>
            <a:bodyPr/>
            <a:lstStyle/>
            <a:p>
              <a:endParaRPr lang="en-US"/>
            </a:p>
          </p:txBody>
        </p:sp>
      </p:grpSp>
      <p:grpSp>
        <p:nvGrpSpPr>
          <p:cNvPr id="55" name="Group 55"/>
          <p:cNvGrpSpPr/>
          <p:nvPr/>
        </p:nvGrpSpPr>
        <p:grpSpPr>
          <a:xfrm>
            <a:off x="9447848" y="5392103"/>
            <a:ext cx="184785" cy="184785"/>
            <a:chOff x="0" y="0"/>
            <a:chExt cx="246380" cy="246380"/>
          </a:xfrm>
        </p:grpSpPr>
        <p:sp>
          <p:nvSpPr>
            <p:cNvPr id="56" name="Freeform 56"/>
            <p:cNvSpPr/>
            <p:nvPr/>
          </p:nvSpPr>
          <p:spPr>
            <a:xfrm>
              <a:off x="45720" y="49530"/>
              <a:ext cx="147320" cy="153670"/>
            </a:xfrm>
            <a:custGeom>
              <a:avLst/>
              <a:gdLst/>
              <a:ahLst/>
              <a:cxnLst/>
              <a:rect l="l" t="t" r="r" b="b"/>
              <a:pathLst>
                <a:path w="147320" h="153670">
                  <a:moveTo>
                    <a:pt x="147320" y="53340"/>
                  </a:moveTo>
                  <a:cubicBezTo>
                    <a:pt x="144780" y="106680"/>
                    <a:pt x="125730" y="137160"/>
                    <a:pt x="106680" y="144780"/>
                  </a:cubicBezTo>
                  <a:cubicBezTo>
                    <a:pt x="87630" y="153670"/>
                    <a:pt x="52070" y="148590"/>
                    <a:pt x="35560" y="140970"/>
                  </a:cubicBezTo>
                  <a:cubicBezTo>
                    <a:pt x="22860" y="135890"/>
                    <a:pt x="15240" y="127000"/>
                    <a:pt x="10160" y="115570"/>
                  </a:cubicBezTo>
                  <a:cubicBezTo>
                    <a:pt x="2540" y="97790"/>
                    <a:pt x="0" y="62230"/>
                    <a:pt x="5080" y="44450"/>
                  </a:cubicBezTo>
                  <a:cubicBezTo>
                    <a:pt x="8890" y="31750"/>
                    <a:pt x="19050" y="22860"/>
                    <a:pt x="27940" y="15240"/>
                  </a:cubicBezTo>
                  <a:cubicBezTo>
                    <a:pt x="36830" y="8890"/>
                    <a:pt x="48260" y="1270"/>
                    <a:pt x="60960" y="1270"/>
                  </a:cubicBezTo>
                  <a:cubicBezTo>
                    <a:pt x="80010" y="0"/>
                    <a:pt x="128270" y="21590"/>
                    <a:pt x="128270" y="21590"/>
                  </a:cubicBezTo>
                </a:path>
              </a:pathLst>
            </a:custGeom>
            <a:solidFill>
              <a:srgbClr val="E7191F"/>
            </a:solidFill>
            <a:ln cap="sq">
              <a:noFill/>
              <a:prstDash val="solid"/>
              <a:miter/>
            </a:ln>
          </p:spPr>
          <p:txBody>
            <a:bodyPr/>
            <a:lstStyle/>
            <a:p>
              <a:endParaRPr lang="en-US"/>
            </a:p>
          </p:txBody>
        </p:sp>
      </p:grpSp>
      <p:grpSp>
        <p:nvGrpSpPr>
          <p:cNvPr id="57" name="Group 57"/>
          <p:cNvGrpSpPr/>
          <p:nvPr/>
        </p:nvGrpSpPr>
        <p:grpSpPr>
          <a:xfrm>
            <a:off x="9739312" y="5365432"/>
            <a:ext cx="188595" cy="184785"/>
            <a:chOff x="0" y="0"/>
            <a:chExt cx="251460" cy="246380"/>
          </a:xfrm>
        </p:grpSpPr>
        <p:sp>
          <p:nvSpPr>
            <p:cNvPr id="58" name="Freeform 58"/>
            <p:cNvSpPr/>
            <p:nvPr/>
          </p:nvSpPr>
          <p:spPr>
            <a:xfrm>
              <a:off x="50800" y="50800"/>
              <a:ext cx="149860" cy="149860"/>
            </a:xfrm>
            <a:custGeom>
              <a:avLst/>
              <a:gdLst/>
              <a:ahLst/>
              <a:cxnLst/>
              <a:rect l="l" t="t" r="r" b="b"/>
              <a:pathLst>
                <a:path w="149860" h="149860">
                  <a:moveTo>
                    <a:pt x="149860" y="53340"/>
                  </a:moveTo>
                  <a:cubicBezTo>
                    <a:pt x="129540" y="133350"/>
                    <a:pt x="120650" y="140970"/>
                    <a:pt x="107950" y="144780"/>
                  </a:cubicBezTo>
                  <a:cubicBezTo>
                    <a:pt x="90170" y="149860"/>
                    <a:pt x="53340" y="148590"/>
                    <a:pt x="36830" y="140970"/>
                  </a:cubicBezTo>
                  <a:cubicBezTo>
                    <a:pt x="25400" y="134620"/>
                    <a:pt x="17780" y="124460"/>
                    <a:pt x="11430" y="114300"/>
                  </a:cubicBezTo>
                  <a:cubicBezTo>
                    <a:pt x="5080" y="104140"/>
                    <a:pt x="0" y="92710"/>
                    <a:pt x="0" y="80010"/>
                  </a:cubicBezTo>
                  <a:cubicBezTo>
                    <a:pt x="1270" y="62230"/>
                    <a:pt x="16510" y="27940"/>
                    <a:pt x="29210" y="15240"/>
                  </a:cubicBezTo>
                  <a:cubicBezTo>
                    <a:pt x="39370" y="6350"/>
                    <a:pt x="49530" y="1270"/>
                    <a:pt x="62230" y="0"/>
                  </a:cubicBezTo>
                  <a:cubicBezTo>
                    <a:pt x="81280" y="0"/>
                    <a:pt x="130810" y="21590"/>
                    <a:pt x="130810" y="21590"/>
                  </a:cubicBezTo>
                </a:path>
              </a:pathLst>
            </a:custGeom>
            <a:solidFill>
              <a:srgbClr val="E7191F"/>
            </a:solidFill>
            <a:ln cap="sq">
              <a:noFill/>
              <a:prstDash val="solid"/>
              <a:miter/>
            </a:ln>
          </p:spPr>
          <p:txBody>
            <a:bodyPr/>
            <a:lstStyle/>
            <a:p>
              <a:endParaRPr lang="en-US"/>
            </a:p>
          </p:txBody>
        </p:sp>
      </p:grpSp>
      <p:sp>
        <p:nvSpPr>
          <p:cNvPr id="59" name="TextBox 59"/>
          <p:cNvSpPr txBox="1"/>
          <p:nvPr/>
        </p:nvSpPr>
        <p:spPr>
          <a:xfrm>
            <a:off x="1028700" y="6440444"/>
            <a:ext cx="16779776" cy="2890317"/>
          </a:xfrm>
          <a:prstGeom prst="rect">
            <a:avLst/>
          </a:prstGeom>
        </p:spPr>
        <p:txBody>
          <a:bodyPr lIns="0" tIns="0" rIns="0" bIns="0" rtlCol="0" anchor="t">
            <a:spAutoFit/>
          </a:bodyPr>
          <a:lstStyle/>
          <a:p>
            <a:pPr algn="l">
              <a:lnSpc>
                <a:spcPts val="5865"/>
              </a:lnSpc>
            </a:pPr>
            <a:r>
              <a:rPr lang="en-US" sz="2727" dirty="0">
                <a:solidFill>
                  <a:srgbClr val="25FBF5"/>
                </a:solidFill>
                <a:latin typeface="Canva Sans"/>
                <a:ea typeface="Canva Sans"/>
                <a:cs typeface="Canva Sans"/>
                <a:sym typeface="Canva Sans"/>
              </a:rPr>
              <a:t>User: Human interacting with Claude desktop or chatbot or </a:t>
            </a:r>
            <a:r>
              <a:rPr lang="en-US" sz="2727" dirty="0" err="1">
                <a:solidFill>
                  <a:srgbClr val="25FBF5"/>
                </a:solidFill>
                <a:latin typeface="Canva Sans"/>
                <a:ea typeface="Canva Sans"/>
                <a:cs typeface="Canva Sans"/>
                <a:sym typeface="Canva Sans"/>
              </a:rPr>
              <a:t>VSCode</a:t>
            </a:r>
            <a:endParaRPr lang="en-US" sz="2727" dirty="0">
              <a:solidFill>
                <a:srgbClr val="25FBF5"/>
              </a:solidFill>
              <a:latin typeface="Canva Sans"/>
              <a:ea typeface="Canva Sans"/>
              <a:cs typeface="Canva Sans"/>
              <a:sym typeface="Canva Sans"/>
            </a:endParaRPr>
          </a:p>
          <a:p>
            <a:pPr algn="l">
              <a:lnSpc>
                <a:spcPts val="5865"/>
              </a:lnSpc>
            </a:pPr>
            <a:r>
              <a:rPr lang="en-US" sz="2727" dirty="0">
                <a:solidFill>
                  <a:srgbClr val="25FBF5"/>
                </a:solidFill>
                <a:latin typeface="Canva Sans"/>
                <a:ea typeface="Canva Sans"/>
                <a:cs typeface="Canva Sans"/>
                <a:sym typeface="Canva Sans"/>
              </a:rPr>
              <a:t>Host: AI application (Claude, ChatGPT, IDEs) that orchestrates flow between user request, LLM, tools.</a:t>
            </a:r>
          </a:p>
          <a:p>
            <a:pPr algn="l">
              <a:lnSpc>
                <a:spcPts val="5865"/>
              </a:lnSpc>
            </a:pPr>
            <a:r>
              <a:rPr lang="en-US" sz="2727" dirty="0">
                <a:solidFill>
                  <a:srgbClr val="25FBF5"/>
                </a:solidFill>
                <a:latin typeface="Canva Sans"/>
                <a:ea typeface="Canva Sans"/>
                <a:cs typeface="Canva Sans"/>
                <a:sym typeface="Canva Sans"/>
              </a:rPr>
              <a:t>Client: Protocol handler, 1:1 connection per server, manages capabilities like discovery, invocation. </a:t>
            </a:r>
          </a:p>
          <a:p>
            <a:pPr algn="l">
              <a:lnSpc>
                <a:spcPts val="5865"/>
              </a:lnSpc>
            </a:pPr>
            <a:r>
              <a:rPr lang="en-US" sz="2727" dirty="0">
                <a:solidFill>
                  <a:srgbClr val="25FBF5"/>
                </a:solidFill>
                <a:latin typeface="Canva Sans"/>
                <a:ea typeface="Canva Sans"/>
                <a:cs typeface="Canva Sans"/>
                <a:sym typeface="Canva Sans"/>
              </a:rPr>
              <a:t>Server: Exposes data/tools in standardized format via MCP primitives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3346522"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MCP Primitives</a:t>
            </a:r>
          </a:p>
        </p:txBody>
      </p:sp>
      <p:sp>
        <p:nvSpPr>
          <p:cNvPr id="3" name="TextBox 3"/>
          <p:cNvSpPr txBox="1"/>
          <p:nvPr/>
        </p:nvSpPr>
        <p:spPr>
          <a:xfrm>
            <a:off x="1028700" y="1866900"/>
            <a:ext cx="16960900" cy="2549232"/>
          </a:xfrm>
          <a:prstGeom prst="rect">
            <a:avLst/>
          </a:prstGeom>
        </p:spPr>
        <p:txBody>
          <a:bodyPr lIns="0" tIns="0" rIns="0" bIns="0" rtlCol="0" anchor="t">
            <a:spAutoFit/>
          </a:bodyPr>
          <a:lstStyle/>
          <a:p>
            <a:pPr algn="l">
              <a:lnSpc>
                <a:spcPts val="7024"/>
              </a:lnSpc>
            </a:pPr>
            <a:r>
              <a:rPr lang="en-US" sz="3080" dirty="0">
                <a:solidFill>
                  <a:srgbClr val="25FBF5"/>
                </a:solidFill>
                <a:latin typeface="Canva Sans"/>
                <a:ea typeface="Canva Sans"/>
                <a:cs typeface="Canva Sans"/>
                <a:sym typeface="Canva Sans"/>
              </a:rPr>
              <a:t>•Tools → Executable functions (e.g., send email, internal resources, can perform read/write)</a:t>
            </a:r>
          </a:p>
          <a:p>
            <a:pPr algn="l">
              <a:lnSpc>
                <a:spcPts val="7024"/>
              </a:lnSpc>
            </a:pPr>
            <a:r>
              <a:rPr lang="en-US" sz="3080" dirty="0">
                <a:solidFill>
                  <a:srgbClr val="25FBF5"/>
                </a:solidFill>
                <a:latin typeface="Canva Sans"/>
                <a:ea typeface="Canva Sans"/>
                <a:cs typeface="Canva Sans"/>
                <a:sym typeface="Canva Sans"/>
              </a:rPr>
              <a:t>•Resources → Read-only data access (files, DB records)</a:t>
            </a:r>
          </a:p>
          <a:p>
            <a:pPr algn="l">
              <a:lnSpc>
                <a:spcPts val="7024"/>
              </a:lnSpc>
            </a:pPr>
            <a:r>
              <a:rPr lang="en-US" sz="3080" dirty="0">
                <a:solidFill>
                  <a:srgbClr val="25FBF5"/>
                </a:solidFill>
                <a:latin typeface="Canva Sans"/>
                <a:ea typeface="Canva Sans"/>
                <a:cs typeface="Canva Sans"/>
                <a:sym typeface="Canva Sans"/>
              </a:rPr>
              <a:t>•Prompts → Structured templates for workflows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1A3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6245458" cy="578329"/>
          </a:xfrm>
          <a:prstGeom prst="rect">
            <a:avLst/>
          </a:prstGeom>
        </p:spPr>
        <p:txBody>
          <a:bodyPr lIns="0" tIns="0" rIns="0" bIns="0" rtlCol="0" anchor="t">
            <a:spAutoFit/>
          </a:bodyPr>
          <a:lstStyle/>
          <a:p>
            <a:pPr marL="0" lvl="0" indent="0" algn="l">
              <a:lnSpc>
                <a:spcPts val="4721"/>
              </a:lnSpc>
              <a:spcBef>
                <a:spcPct val="0"/>
              </a:spcBef>
            </a:pPr>
            <a:r>
              <a:rPr lang="en-US" sz="3372">
                <a:solidFill>
                  <a:srgbClr val="25FBF5"/>
                </a:solidFill>
                <a:latin typeface="League Spartan"/>
                <a:ea typeface="League Spartan"/>
                <a:cs typeface="League Spartan"/>
                <a:sym typeface="League Spartan"/>
              </a:rPr>
              <a:t>MCP Communication Layers</a:t>
            </a:r>
          </a:p>
        </p:txBody>
      </p:sp>
      <p:sp>
        <p:nvSpPr>
          <p:cNvPr id="3" name="TextBox 3"/>
          <p:cNvSpPr txBox="1"/>
          <p:nvPr/>
        </p:nvSpPr>
        <p:spPr>
          <a:xfrm>
            <a:off x="1028700" y="2469717"/>
            <a:ext cx="10654233" cy="2549232"/>
          </a:xfrm>
          <a:prstGeom prst="rect">
            <a:avLst/>
          </a:prstGeom>
        </p:spPr>
        <p:txBody>
          <a:bodyPr lIns="0" tIns="0" rIns="0" bIns="0" rtlCol="0" anchor="t">
            <a:spAutoFit/>
          </a:bodyPr>
          <a:lstStyle/>
          <a:p>
            <a:pPr algn="l">
              <a:lnSpc>
                <a:spcPts val="7024"/>
              </a:lnSpc>
            </a:pPr>
            <a:r>
              <a:rPr lang="en-US" sz="3080">
                <a:solidFill>
                  <a:srgbClr val="25FBF5"/>
                </a:solidFill>
                <a:latin typeface="Canva Sans"/>
                <a:ea typeface="Canva Sans"/>
                <a:cs typeface="Canva Sans"/>
                <a:sym typeface="Canva Sans"/>
              </a:rPr>
              <a:t>Application Layer : Tools, Resources, Prompts, Sampling </a:t>
            </a:r>
          </a:p>
          <a:p>
            <a:pPr algn="l">
              <a:lnSpc>
                <a:spcPts val="7024"/>
              </a:lnSpc>
            </a:pPr>
            <a:r>
              <a:rPr lang="en-US" sz="3080">
                <a:solidFill>
                  <a:srgbClr val="25FBF5"/>
                </a:solidFill>
                <a:latin typeface="Canva Sans"/>
                <a:ea typeface="Canva Sans"/>
                <a:cs typeface="Canva Sans"/>
                <a:sym typeface="Canva Sans"/>
              </a:rPr>
              <a:t>Protocol Layer : JSON-RPC 2.0 messages</a:t>
            </a:r>
          </a:p>
          <a:p>
            <a:pPr algn="l">
              <a:lnSpc>
                <a:spcPts val="7024"/>
              </a:lnSpc>
            </a:pPr>
            <a:r>
              <a:rPr lang="en-US" sz="3080">
                <a:solidFill>
                  <a:srgbClr val="25FBF5"/>
                </a:solidFill>
                <a:latin typeface="Canva Sans"/>
                <a:ea typeface="Canva Sans"/>
                <a:cs typeface="Canva Sans"/>
                <a:sym typeface="Canva Sans"/>
              </a:rPr>
              <a:t>Transport Layer : stdio (local), streamable http (remote)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1557</Words>
  <Application>Microsoft Macintosh PowerPoint</Application>
  <PresentationFormat>Custom</PresentationFormat>
  <Paragraphs>184</Paragraphs>
  <Slides>18</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League Spartan</vt:lpstr>
      <vt:lpstr>Poppins Bold</vt:lpstr>
      <vt:lpstr>Poppins</vt:lpstr>
      <vt:lpstr>Arial</vt:lpstr>
      <vt:lpstr>Canva Sans</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AI</dc:title>
  <cp:lastModifiedBy>Diptiman Mitra</cp:lastModifiedBy>
  <cp:revision>3</cp:revision>
  <dcterms:created xsi:type="dcterms:W3CDTF">2006-08-16T00:00:00Z</dcterms:created>
  <dcterms:modified xsi:type="dcterms:W3CDTF">2025-10-01T01:13:42Z</dcterms:modified>
  <dc:identifier>DAGy5g6EcL0</dc:identifier>
</cp:coreProperties>
</file>